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31"/>
    <p:restoredTop sz="94719"/>
  </p:normalViewPr>
  <p:slideViewPr>
    <p:cSldViewPr snapToGrid="0">
      <p:cViewPr>
        <p:scale>
          <a:sx n="226" d="100"/>
          <a:sy n="226" d="100"/>
        </p:scale>
        <p:origin x="184" y="1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4" name="Google Shape;4;n"/>
          <p:cNvSpPr txBox="1"/>
          <p:nvPr/>
        </p:nvSpPr>
        <p:spPr>
          <a:xfrm>
            <a:off x="0" y="0"/>
            <a:ext cx="2971800" cy="4603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5" name="Google Shape;5;n"/>
          <p:cNvSpPr txBox="1"/>
          <p:nvPr/>
        </p:nvSpPr>
        <p:spPr>
          <a:xfrm>
            <a:off x="3886200" y="0"/>
            <a:ext cx="2971800" cy="4603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6" name="Google Shape;6;n"/>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 name="Google Shape;7;n"/>
          <p:cNvSpPr txBox="1">
            <a:spLocks noGrp="1"/>
          </p:cNvSpPr>
          <p:nvPr>
            <p:ph type="body" idx="1"/>
          </p:nvPr>
        </p:nvSpPr>
        <p:spPr>
          <a:xfrm>
            <a:off x="914400" y="4343400"/>
            <a:ext cx="5027613" cy="411321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p:nvPr/>
        </p:nvSpPr>
        <p:spPr>
          <a:xfrm>
            <a:off x="0" y="8683625"/>
            <a:ext cx="2971800" cy="4603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9" name="Google Shape;9;n"/>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a:t>
            </a:fld>
            <a:endParaRPr sz="1200" b="0" i="0" u="none" strike="noStrike" cap="none">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a:t>
            </a:fld>
            <a:endParaRPr sz="1200">
              <a:solidFill>
                <a:srgbClr val="000000"/>
              </a:solidFill>
              <a:latin typeface="Times New Roman"/>
              <a:ea typeface="Times New Roman"/>
              <a:cs typeface="Times New Roman"/>
              <a:sym typeface="Times New Roman"/>
            </a:endParaRPr>
          </a:p>
        </p:txBody>
      </p:sp>
      <p:sp>
        <p:nvSpPr>
          <p:cNvPr id="65" name="Google Shape;65;p1: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a:t>
            </a:fld>
            <a:endParaRPr sz="1200" b="0" i="0" u="none" strike="noStrike" cap="none">
              <a:solidFill>
                <a:srgbClr val="000000"/>
              </a:solidFill>
              <a:latin typeface="Times New Roman"/>
              <a:ea typeface="Times New Roman"/>
              <a:cs typeface="Times New Roman"/>
              <a:sym typeface="Times New Roman"/>
            </a:endParaRPr>
          </a:p>
        </p:txBody>
      </p:sp>
      <p:sp>
        <p:nvSpPr>
          <p:cNvPr id="66" name="Google Shape;66;p1: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67" name="Google Shape;67;p1: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68" name="Google Shape;68;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0: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10</a:t>
            </a:fld>
            <a:endParaRPr sz="1200">
              <a:solidFill>
                <a:srgbClr val="000000"/>
              </a:solidFill>
              <a:latin typeface="Times New Roman"/>
              <a:ea typeface="Times New Roman"/>
              <a:cs typeface="Times New Roman"/>
              <a:sym typeface="Times New Roman"/>
            </a:endParaRPr>
          </a:p>
        </p:txBody>
      </p:sp>
      <p:sp>
        <p:nvSpPr>
          <p:cNvPr id="156" name="Google Shape;156;p10: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10</a:t>
            </a:fld>
            <a:endParaRPr sz="1200" b="0" i="0" u="none" strike="noStrike" cap="none">
              <a:solidFill>
                <a:srgbClr val="000000"/>
              </a:solidFill>
              <a:latin typeface="Times New Roman"/>
              <a:ea typeface="Times New Roman"/>
              <a:cs typeface="Times New Roman"/>
              <a:sym typeface="Times New Roman"/>
            </a:endParaRPr>
          </a:p>
        </p:txBody>
      </p:sp>
      <p:sp>
        <p:nvSpPr>
          <p:cNvPr id="157" name="Google Shape;157;p10: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58" name="Google Shape;158;p10: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59" name="Google Shape;159;p1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1: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11</a:t>
            </a:fld>
            <a:endParaRPr sz="1200">
              <a:solidFill>
                <a:srgbClr val="000000"/>
              </a:solidFill>
              <a:latin typeface="Times New Roman"/>
              <a:ea typeface="Times New Roman"/>
              <a:cs typeface="Times New Roman"/>
              <a:sym typeface="Times New Roman"/>
            </a:endParaRPr>
          </a:p>
        </p:txBody>
      </p:sp>
      <p:sp>
        <p:nvSpPr>
          <p:cNvPr id="165" name="Google Shape;165;p11: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11</a:t>
            </a:fld>
            <a:endParaRPr sz="1200" b="0" i="0" u="none" strike="noStrike" cap="none">
              <a:solidFill>
                <a:srgbClr val="000000"/>
              </a:solidFill>
              <a:latin typeface="Times New Roman"/>
              <a:ea typeface="Times New Roman"/>
              <a:cs typeface="Times New Roman"/>
              <a:sym typeface="Times New Roman"/>
            </a:endParaRPr>
          </a:p>
        </p:txBody>
      </p:sp>
      <p:sp>
        <p:nvSpPr>
          <p:cNvPr id="166" name="Google Shape;166;p11: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67" name="Google Shape;167;p11: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68" name="Google Shape;168;p1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2: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12</a:t>
            </a:fld>
            <a:endParaRPr sz="1200">
              <a:solidFill>
                <a:srgbClr val="000000"/>
              </a:solidFill>
              <a:latin typeface="Times New Roman"/>
              <a:ea typeface="Times New Roman"/>
              <a:cs typeface="Times New Roman"/>
              <a:sym typeface="Times New Roman"/>
            </a:endParaRPr>
          </a:p>
        </p:txBody>
      </p:sp>
      <p:sp>
        <p:nvSpPr>
          <p:cNvPr id="174" name="Google Shape;174;p12: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12</a:t>
            </a:fld>
            <a:endParaRPr sz="1200" b="0" i="0" u="none" strike="noStrike" cap="none">
              <a:solidFill>
                <a:srgbClr val="000000"/>
              </a:solidFill>
              <a:latin typeface="Times New Roman"/>
              <a:ea typeface="Times New Roman"/>
              <a:cs typeface="Times New Roman"/>
              <a:sym typeface="Times New Roman"/>
            </a:endParaRPr>
          </a:p>
        </p:txBody>
      </p:sp>
      <p:sp>
        <p:nvSpPr>
          <p:cNvPr id="175" name="Google Shape;175;p12: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76" name="Google Shape;176;p12: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77" name="Google Shape;177;p1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13</a:t>
            </a:fld>
            <a:endParaRPr sz="1200">
              <a:solidFill>
                <a:srgbClr val="000000"/>
              </a:solidFill>
              <a:latin typeface="Times New Roman"/>
              <a:ea typeface="Times New Roman"/>
              <a:cs typeface="Times New Roman"/>
              <a:sym typeface="Times New Roman"/>
            </a:endParaRPr>
          </a:p>
        </p:txBody>
      </p:sp>
      <p:sp>
        <p:nvSpPr>
          <p:cNvPr id="183" name="Google Shape;183;p13: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13</a:t>
            </a:fld>
            <a:endParaRPr sz="1200" b="0" i="0" u="none" strike="noStrike" cap="none">
              <a:solidFill>
                <a:srgbClr val="000000"/>
              </a:solidFill>
              <a:latin typeface="Times New Roman"/>
              <a:ea typeface="Times New Roman"/>
              <a:cs typeface="Times New Roman"/>
              <a:sym typeface="Times New Roman"/>
            </a:endParaRPr>
          </a:p>
        </p:txBody>
      </p:sp>
      <p:sp>
        <p:nvSpPr>
          <p:cNvPr id="184" name="Google Shape;184;p13: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85" name="Google Shape;185;p13: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86" name="Google Shape;186;p1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4: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14</a:t>
            </a:fld>
            <a:endParaRPr sz="1200">
              <a:solidFill>
                <a:srgbClr val="000000"/>
              </a:solidFill>
              <a:latin typeface="Times New Roman"/>
              <a:ea typeface="Times New Roman"/>
              <a:cs typeface="Times New Roman"/>
              <a:sym typeface="Times New Roman"/>
            </a:endParaRPr>
          </a:p>
        </p:txBody>
      </p:sp>
      <p:sp>
        <p:nvSpPr>
          <p:cNvPr id="192" name="Google Shape;192;p14: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14</a:t>
            </a:fld>
            <a:endParaRPr sz="1200" b="0" i="0" u="none" strike="noStrike" cap="none">
              <a:solidFill>
                <a:srgbClr val="000000"/>
              </a:solidFill>
              <a:latin typeface="Times New Roman"/>
              <a:ea typeface="Times New Roman"/>
              <a:cs typeface="Times New Roman"/>
              <a:sym typeface="Times New Roman"/>
            </a:endParaRPr>
          </a:p>
        </p:txBody>
      </p:sp>
      <p:sp>
        <p:nvSpPr>
          <p:cNvPr id="193" name="Google Shape;193;p14: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94" name="Google Shape;194;p14: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95" name="Google Shape;195;p1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5: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15</a:t>
            </a:fld>
            <a:endParaRPr sz="1200">
              <a:solidFill>
                <a:srgbClr val="000000"/>
              </a:solidFill>
              <a:latin typeface="Times New Roman"/>
              <a:ea typeface="Times New Roman"/>
              <a:cs typeface="Times New Roman"/>
              <a:sym typeface="Times New Roman"/>
            </a:endParaRPr>
          </a:p>
        </p:txBody>
      </p:sp>
      <p:sp>
        <p:nvSpPr>
          <p:cNvPr id="201" name="Google Shape;201;p15: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15</a:t>
            </a:fld>
            <a:endParaRPr sz="1200" b="0" i="0" u="none" strike="noStrike" cap="none">
              <a:solidFill>
                <a:srgbClr val="000000"/>
              </a:solidFill>
              <a:latin typeface="Times New Roman"/>
              <a:ea typeface="Times New Roman"/>
              <a:cs typeface="Times New Roman"/>
              <a:sym typeface="Times New Roman"/>
            </a:endParaRPr>
          </a:p>
        </p:txBody>
      </p:sp>
      <p:sp>
        <p:nvSpPr>
          <p:cNvPr id="202" name="Google Shape;202;p15: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03" name="Google Shape;203;p15: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204" name="Google Shape;204;p1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6: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16</a:t>
            </a:fld>
            <a:endParaRPr sz="1200">
              <a:solidFill>
                <a:srgbClr val="000000"/>
              </a:solidFill>
              <a:latin typeface="Times New Roman"/>
              <a:ea typeface="Times New Roman"/>
              <a:cs typeface="Times New Roman"/>
              <a:sym typeface="Times New Roman"/>
            </a:endParaRPr>
          </a:p>
        </p:txBody>
      </p:sp>
      <p:sp>
        <p:nvSpPr>
          <p:cNvPr id="210" name="Google Shape;210;p16: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16</a:t>
            </a:fld>
            <a:endParaRPr sz="1200" b="0" i="0" u="none" strike="noStrike" cap="none">
              <a:solidFill>
                <a:srgbClr val="000000"/>
              </a:solidFill>
              <a:latin typeface="Times New Roman"/>
              <a:ea typeface="Times New Roman"/>
              <a:cs typeface="Times New Roman"/>
              <a:sym typeface="Times New Roman"/>
            </a:endParaRPr>
          </a:p>
        </p:txBody>
      </p:sp>
      <p:sp>
        <p:nvSpPr>
          <p:cNvPr id="211" name="Google Shape;211;p16: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12" name="Google Shape;212;p16: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tecnología informática ha avanzado espectacularmente en los últimos 60 años. Desde la ENIAC que apenas podía ejecutar 385 operaciones por segundo, hemos pasado a supercomputadoras como Jaguar, que supera la cifra en 12 órdenes de magnitud. Estas grandes máquinas se aplican a la investigación en clima, obteniendo resoluciones desconocidas hasta ahora, química, energía nuclear, geología.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Y Jaguar va a quedar obsoleto por Seguois, que lo superará en un orden de magnitud.</a:t>
            </a:r>
            <a:endParaRPr/>
          </a:p>
        </p:txBody>
      </p:sp>
      <p:sp>
        <p:nvSpPr>
          <p:cNvPr id="213" name="Google Shape;213;p1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7: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17</a:t>
            </a:fld>
            <a:endParaRPr sz="1200">
              <a:solidFill>
                <a:srgbClr val="000000"/>
              </a:solidFill>
              <a:latin typeface="Times New Roman"/>
              <a:ea typeface="Times New Roman"/>
              <a:cs typeface="Times New Roman"/>
              <a:sym typeface="Times New Roman"/>
            </a:endParaRPr>
          </a:p>
        </p:txBody>
      </p:sp>
      <p:sp>
        <p:nvSpPr>
          <p:cNvPr id="225" name="Google Shape;225;p17: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17</a:t>
            </a:fld>
            <a:endParaRPr sz="1200" b="0" i="0" u="none" strike="noStrike" cap="none">
              <a:solidFill>
                <a:srgbClr val="000000"/>
              </a:solidFill>
              <a:latin typeface="Times New Roman"/>
              <a:ea typeface="Times New Roman"/>
              <a:cs typeface="Times New Roman"/>
              <a:sym typeface="Times New Roman"/>
            </a:endParaRPr>
          </a:p>
        </p:txBody>
      </p:sp>
      <p:sp>
        <p:nvSpPr>
          <p:cNvPr id="226" name="Google Shape;226;p17: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27" name="Google Shape;227;p17: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Junto con la capacidad de procesamiento, también se ha incrementado radicalmente nuestra capacidad para capturar y almacenar datos. Distintas tecnologías como la teledetección, el gps, o los sensores terrestres, nos permiten obtener datos de alta resolución sobre distintas características del territorio. En realidad, se producen muchos más datos de los que se pueden procesar. Por ejemplo, los satélites TERRA y AQUA producen cada uno diariamente en torno a un Terabyte de información, y faltan personal y recursos para analizarla, y siquiera para publicar la información en bruto.</a:t>
            </a:r>
            <a:endParaRPr/>
          </a:p>
        </p:txBody>
      </p:sp>
      <p:sp>
        <p:nvSpPr>
          <p:cNvPr id="228" name="Google Shape;228;p1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18</a:t>
            </a:fld>
            <a:endParaRPr sz="1200">
              <a:solidFill>
                <a:srgbClr val="000000"/>
              </a:solidFill>
              <a:latin typeface="Times New Roman"/>
              <a:ea typeface="Times New Roman"/>
              <a:cs typeface="Times New Roman"/>
              <a:sym typeface="Times New Roman"/>
            </a:endParaRPr>
          </a:p>
        </p:txBody>
      </p:sp>
      <p:sp>
        <p:nvSpPr>
          <p:cNvPr id="238" name="Google Shape;238;p18: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18</a:t>
            </a:fld>
            <a:endParaRPr sz="1200" b="0" i="0" u="none" strike="noStrike" cap="none">
              <a:solidFill>
                <a:srgbClr val="000000"/>
              </a:solidFill>
              <a:latin typeface="Times New Roman"/>
              <a:ea typeface="Times New Roman"/>
              <a:cs typeface="Times New Roman"/>
              <a:sym typeface="Times New Roman"/>
            </a:endParaRPr>
          </a:p>
        </p:txBody>
      </p:sp>
      <p:sp>
        <p:nvSpPr>
          <p:cNvPr id="239" name="Google Shape;239;p18: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40" name="Google Shape;240;p18: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Con las máquinas y los datos, aplicando nuevos tipos de análisis basados en el conocimiento científico, podemos abordar problemas que hace pocos años eran impensables, como estudios de nicho climático a escala mundial, rutas potenciales de conexión entre poblaciones, cambios genéticos debidos al cambio del clima, simulaciones de clima futuro, y el efecto que puede producir en la distribución de las especies, o complejos análisis de redes tróficas.</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Como veis, existe un enorme potencial en el aprovechamiento de la informática para la investigación en Biología y Ecología. Y no hablo de usar un programa estadístico para analizar una tabla, sino de aplicar la tecnología para extender las posibilidades de nuestra investigación, adoptando toda una serie de herramientas de almacenamiento, análisis, simulación, visualización y difusión de datos y resultados.</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este contexto innovador nace la Ecoinformática.</a:t>
            </a:r>
            <a:endParaRPr/>
          </a:p>
        </p:txBody>
      </p:sp>
      <p:sp>
        <p:nvSpPr>
          <p:cNvPr id="241" name="Google Shape;241;p1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9: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19</a:t>
            </a:fld>
            <a:endParaRPr sz="1200">
              <a:solidFill>
                <a:srgbClr val="000000"/>
              </a:solidFill>
              <a:latin typeface="Times New Roman"/>
              <a:ea typeface="Times New Roman"/>
              <a:cs typeface="Times New Roman"/>
              <a:sym typeface="Times New Roman"/>
            </a:endParaRPr>
          </a:p>
        </p:txBody>
      </p:sp>
      <p:sp>
        <p:nvSpPr>
          <p:cNvPr id="252" name="Google Shape;252;p19: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19</a:t>
            </a:fld>
            <a:endParaRPr sz="1200" b="0" i="0" u="none" strike="noStrike" cap="none">
              <a:solidFill>
                <a:srgbClr val="000000"/>
              </a:solidFill>
              <a:latin typeface="Times New Roman"/>
              <a:ea typeface="Times New Roman"/>
              <a:cs typeface="Times New Roman"/>
              <a:sym typeface="Times New Roman"/>
            </a:endParaRPr>
          </a:p>
        </p:txBody>
      </p:sp>
      <p:sp>
        <p:nvSpPr>
          <p:cNvPr id="253" name="Google Shape;253;p19: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54" name="Google Shape;254;p19: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255" name="Google Shape;255;p1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a:t>
            </a:fld>
            <a:endParaRPr sz="1200">
              <a:solidFill>
                <a:srgbClr val="000000"/>
              </a:solidFill>
              <a:latin typeface="Times New Roman"/>
              <a:ea typeface="Times New Roman"/>
              <a:cs typeface="Times New Roman"/>
              <a:sym typeface="Times New Roman"/>
            </a:endParaRPr>
          </a:p>
        </p:txBody>
      </p:sp>
      <p:sp>
        <p:nvSpPr>
          <p:cNvPr id="74" name="Google Shape;74;p2: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a:t>
            </a:fld>
            <a:endParaRPr sz="1200" b="0" i="0" u="none" strike="noStrike" cap="none">
              <a:solidFill>
                <a:srgbClr val="000000"/>
              </a:solidFill>
              <a:latin typeface="Times New Roman"/>
              <a:ea typeface="Times New Roman"/>
              <a:cs typeface="Times New Roman"/>
              <a:sym typeface="Times New Roman"/>
            </a:endParaRPr>
          </a:p>
        </p:txBody>
      </p:sp>
      <p:sp>
        <p:nvSpPr>
          <p:cNvPr id="75" name="Google Shape;75;p2: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76" name="Google Shape;76;p2: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77" name="Google Shape;77;p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0: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20</a:t>
            </a:fld>
            <a:endParaRPr sz="1200">
              <a:solidFill>
                <a:srgbClr val="000000"/>
              </a:solidFill>
              <a:latin typeface="Times New Roman"/>
              <a:ea typeface="Times New Roman"/>
              <a:cs typeface="Times New Roman"/>
              <a:sym typeface="Times New Roman"/>
            </a:endParaRPr>
          </a:p>
        </p:txBody>
      </p:sp>
      <p:sp>
        <p:nvSpPr>
          <p:cNvPr id="261" name="Google Shape;261;p20: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20</a:t>
            </a:fld>
            <a:endParaRPr sz="1200" b="0" i="0" u="none" strike="noStrike" cap="none">
              <a:solidFill>
                <a:srgbClr val="000000"/>
              </a:solidFill>
              <a:latin typeface="Times New Roman"/>
              <a:ea typeface="Times New Roman"/>
              <a:cs typeface="Times New Roman"/>
              <a:sym typeface="Times New Roman"/>
            </a:endParaRPr>
          </a:p>
        </p:txBody>
      </p:sp>
      <p:sp>
        <p:nvSpPr>
          <p:cNvPr id="262" name="Google Shape;262;p20: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63" name="Google Shape;263;p20: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264" name="Google Shape;264;p2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1: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21</a:t>
            </a:fld>
            <a:endParaRPr sz="1200">
              <a:solidFill>
                <a:srgbClr val="000000"/>
              </a:solidFill>
              <a:latin typeface="Times New Roman"/>
              <a:ea typeface="Times New Roman"/>
              <a:cs typeface="Times New Roman"/>
              <a:sym typeface="Times New Roman"/>
            </a:endParaRPr>
          </a:p>
        </p:txBody>
      </p:sp>
      <p:sp>
        <p:nvSpPr>
          <p:cNvPr id="270" name="Google Shape;270;p21: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21</a:t>
            </a:fld>
            <a:endParaRPr sz="1200" b="0" i="0" u="none" strike="noStrike" cap="none">
              <a:solidFill>
                <a:srgbClr val="000000"/>
              </a:solidFill>
              <a:latin typeface="Times New Roman"/>
              <a:ea typeface="Times New Roman"/>
              <a:cs typeface="Times New Roman"/>
              <a:sym typeface="Times New Roman"/>
            </a:endParaRPr>
          </a:p>
        </p:txBody>
      </p:sp>
      <p:sp>
        <p:nvSpPr>
          <p:cNvPr id="271" name="Google Shape;271;p21: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72" name="Google Shape;272;p21: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273" name="Google Shape;273;p2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2:notes"/>
          <p:cNvSpPr txBox="1">
            <a:spLocks noGrp="1"/>
          </p:cNvSpPr>
          <p:nvPr>
            <p:ph type="sldNum" idx="12"/>
          </p:nvPr>
        </p:nvSpPr>
        <p:spPr>
          <a:xfrm>
            <a:off x="3886200" y="8686800"/>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22</a:t>
            </a:fld>
            <a:endParaRPr sz="1200">
              <a:solidFill>
                <a:srgbClr val="000000"/>
              </a:solidFill>
              <a:latin typeface="Times New Roman"/>
              <a:ea typeface="Times New Roman"/>
              <a:cs typeface="Times New Roman"/>
              <a:sym typeface="Times New Roman"/>
            </a:endParaRPr>
          </a:p>
        </p:txBody>
      </p:sp>
      <p:sp>
        <p:nvSpPr>
          <p:cNvPr id="293" name="Google Shape;293;p22: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22</a:t>
            </a:fld>
            <a:endParaRPr sz="1200" b="0" i="0" u="none" strike="noStrike" cap="none">
              <a:solidFill>
                <a:srgbClr val="000000"/>
              </a:solidFill>
              <a:latin typeface="Times New Roman"/>
              <a:ea typeface="Times New Roman"/>
              <a:cs typeface="Times New Roman"/>
              <a:sym typeface="Times New Roman"/>
            </a:endParaRPr>
          </a:p>
        </p:txBody>
      </p:sp>
      <p:sp>
        <p:nvSpPr>
          <p:cNvPr id="294" name="Google Shape;294;p22: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95" name="Google Shape;295;p22:notes"/>
          <p:cNvSpPr txBox="1">
            <a:spLocks noGrp="1"/>
          </p:cNvSpPr>
          <p:nvPr>
            <p:ph type="body" idx="1"/>
          </p:nvPr>
        </p:nvSpPr>
        <p:spPr>
          <a:xfrm>
            <a:off x="914400" y="4343400"/>
            <a:ext cx="5029200" cy="4208400"/>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296" name="Google Shape;296;p2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3:notes"/>
          <p:cNvSpPr txBox="1">
            <a:spLocks noGrp="1"/>
          </p:cNvSpPr>
          <p:nvPr>
            <p:ph type="sldNum" idx="12"/>
          </p:nvPr>
        </p:nvSpPr>
        <p:spPr>
          <a:xfrm>
            <a:off x="3886200" y="8686800"/>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23</a:t>
            </a:fld>
            <a:endParaRPr sz="1200">
              <a:solidFill>
                <a:srgbClr val="000000"/>
              </a:solidFill>
              <a:latin typeface="Times New Roman"/>
              <a:ea typeface="Times New Roman"/>
              <a:cs typeface="Times New Roman"/>
              <a:sym typeface="Times New Roman"/>
            </a:endParaRPr>
          </a:p>
        </p:txBody>
      </p:sp>
      <p:sp>
        <p:nvSpPr>
          <p:cNvPr id="312" name="Google Shape;312;p23: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23</a:t>
            </a:fld>
            <a:endParaRPr sz="1200" b="0" i="0" u="none" strike="noStrike" cap="none">
              <a:solidFill>
                <a:srgbClr val="000000"/>
              </a:solidFill>
              <a:latin typeface="Times New Roman"/>
              <a:ea typeface="Times New Roman"/>
              <a:cs typeface="Times New Roman"/>
              <a:sym typeface="Times New Roman"/>
            </a:endParaRPr>
          </a:p>
        </p:txBody>
      </p:sp>
      <p:sp>
        <p:nvSpPr>
          <p:cNvPr id="313" name="Google Shape;313;p23: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314" name="Google Shape;314;p23:notes"/>
          <p:cNvSpPr txBox="1">
            <a:spLocks noGrp="1"/>
          </p:cNvSpPr>
          <p:nvPr>
            <p:ph type="body" idx="1"/>
          </p:nvPr>
        </p:nvSpPr>
        <p:spPr>
          <a:xfrm>
            <a:off x="914400" y="4343400"/>
            <a:ext cx="5029200" cy="4208400"/>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315" name="Google Shape;315;p2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4:notes"/>
          <p:cNvSpPr txBox="1">
            <a:spLocks noGrp="1"/>
          </p:cNvSpPr>
          <p:nvPr>
            <p:ph type="sldNum" idx="12"/>
          </p:nvPr>
        </p:nvSpPr>
        <p:spPr>
          <a:xfrm>
            <a:off x="3886200" y="8686800"/>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24</a:t>
            </a:fld>
            <a:endParaRPr sz="1200">
              <a:solidFill>
                <a:srgbClr val="000000"/>
              </a:solidFill>
              <a:latin typeface="Times New Roman"/>
              <a:ea typeface="Times New Roman"/>
              <a:cs typeface="Times New Roman"/>
              <a:sym typeface="Times New Roman"/>
            </a:endParaRPr>
          </a:p>
        </p:txBody>
      </p:sp>
      <p:sp>
        <p:nvSpPr>
          <p:cNvPr id="328" name="Google Shape;328;p24: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24</a:t>
            </a:fld>
            <a:endParaRPr sz="1200" b="0" i="0" u="none" strike="noStrike" cap="none">
              <a:solidFill>
                <a:srgbClr val="000000"/>
              </a:solidFill>
              <a:latin typeface="Times New Roman"/>
              <a:ea typeface="Times New Roman"/>
              <a:cs typeface="Times New Roman"/>
              <a:sym typeface="Times New Roman"/>
            </a:endParaRPr>
          </a:p>
        </p:txBody>
      </p:sp>
      <p:sp>
        <p:nvSpPr>
          <p:cNvPr id="329" name="Google Shape;329;p24: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330" name="Google Shape;330;p24:notes"/>
          <p:cNvSpPr txBox="1">
            <a:spLocks noGrp="1"/>
          </p:cNvSpPr>
          <p:nvPr>
            <p:ph type="body" idx="1"/>
          </p:nvPr>
        </p:nvSpPr>
        <p:spPr>
          <a:xfrm>
            <a:off x="914400" y="4343400"/>
            <a:ext cx="5029200" cy="4208400"/>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331" name="Google Shape;331;p2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5: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25</a:t>
            </a:fld>
            <a:endParaRPr sz="1200">
              <a:solidFill>
                <a:srgbClr val="000000"/>
              </a:solidFill>
              <a:latin typeface="Times New Roman"/>
              <a:ea typeface="Times New Roman"/>
              <a:cs typeface="Times New Roman"/>
              <a:sym typeface="Times New Roman"/>
            </a:endParaRPr>
          </a:p>
        </p:txBody>
      </p:sp>
      <p:sp>
        <p:nvSpPr>
          <p:cNvPr id="352" name="Google Shape;352;p25: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25</a:t>
            </a:fld>
            <a:endParaRPr sz="1200" b="0" i="0" u="none" strike="noStrike" cap="none">
              <a:solidFill>
                <a:srgbClr val="000000"/>
              </a:solidFill>
              <a:latin typeface="Times New Roman"/>
              <a:ea typeface="Times New Roman"/>
              <a:cs typeface="Times New Roman"/>
              <a:sym typeface="Times New Roman"/>
            </a:endParaRPr>
          </a:p>
        </p:txBody>
      </p:sp>
      <p:sp>
        <p:nvSpPr>
          <p:cNvPr id="353" name="Google Shape;353;p25: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354" name="Google Shape;354;p25: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355" name="Google Shape;355;p2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6: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26</a:t>
            </a:fld>
            <a:endParaRPr sz="1200">
              <a:solidFill>
                <a:srgbClr val="000000"/>
              </a:solidFill>
              <a:latin typeface="Times New Roman"/>
              <a:ea typeface="Times New Roman"/>
              <a:cs typeface="Times New Roman"/>
              <a:sym typeface="Times New Roman"/>
            </a:endParaRPr>
          </a:p>
        </p:txBody>
      </p:sp>
      <p:sp>
        <p:nvSpPr>
          <p:cNvPr id="361" name="Google Shape;361;p26: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26</a:t>
            </a:fld>
            <a:endParaRPr sz="1200" b="0" i="0" u="none" strike="noStrike" cap="none">
              <a:solidFill>
                <a:srgbClr val="000000"/>
              </a:solidFill>
              <a:latin typeface="Times New Roman"/>
              <a:ea typeface="Times New Roman"/>
              <a:cs typeface="Times New Roman"/>
              <a:sym typeface="Times New Roman"/>
            </a:endParaRPr>
          </a:p>
        </p:txBody>
      </p:sp>
      <p:sp>
        <p:nvSpPr>
          <p:cNvPr id="362" name="Google Shape;362;p26: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363" name="Google Shape;363;p26: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364" name="Google Shape;364;p2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7:notes"/>
          <p:cNvSpPr txBox="1">
            <a:spLocks noGrp="1"/>
          </p:cNvSpPr>
          <p:nvPr>
            <p:ph type="sldNum" idx="12"/>
          </p:nvPr>
        </p:nvSpPr>
        <p:spPr>
          <a:xfrm>
            <a:off x="3886200" y="8686800"/>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27</a:t>
            </a:fld>
            <a:endParaRPr sz="1200">
              <a:solidFill>
                <a:srgbClr val="000000"/>
              </a:solidFill>
              <a:latin typeface="Times New Roman"/>
              <a:ea typeface="Times New Roman"/>
              <a:cs typeface="Times New Roman"/>
              <a:sym typeface="Times New Roman"/>
            </a:endParaRPr>
          </a:p>
        </p:txBody>
      </p:sp>
      <p:sp>
        <p:nvSpPr>
          <p:cNvPr id="370" name="Google Shape;370;p27: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27</a:t>
            </a:fld>
            <a:endParaRPr sz="1200" b="0" i="0" u="none" strike="noStrike" cap="none">
              <a:solidFill>
                <a:srgbClr val="000000"/>
              </a:solidFill>
              <a:latin typeface="Times New Roman"/>
              <a:ea typeface="Times New Roman"/>
              <a:cs typeface="Times New Roman"/>
              <a:sym typeface="Times New Roman"/>
            </a:endParaRPr>
          </a:p>
        </p:txBody>
      </p:sp>
      <p:sp>
        <p:nvSpPr>
          <p:cNvPr id="371" name="Google Shape;371;p27: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372" name="Google Shape;372;p27:notes"/>
          <p:cNvSpPr txBox="1">
            <a:spLocks noGrp="1"/>
          </p:cNvSpPr>
          <p:nvPr>
            <p:ph type="body" idx="1"/>
          </p:nvPr>
        </p:nvSpPr>
        <p:spPr>
          <a:xfrm>
            <a:off x="914400" y="4343400"/>
            <a:ext cx="5029200" cy="4208400"/>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373" name="Google Shape;373;p2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8: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28</a:t>
            </a:fld>
            <a:endParaRPr sz="1200">
              <a:solidFill>
                <a:srgbClr val="000000"/>
              </a:solidFill>
              <a:latin typeface="Times New Roman"/>
              <a:ea typeface="Times New Roman"/>
              <a:cs typeface="Times New Roman"/>
              <a:sym typeface="Times New Roman"/>
            </a:endParaRPr>
          </a:p>
        </p:txBody>
      </p:sp>
      <p:sp>
        <p:nvSpPr>
          <p:cNvPr id="396" name="Google Shape;396;p28: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28</a:t>
            </a:fld>
            <a:endParaRPr sz="1200" b="0" i="0" u="none" strike="noStrike" cap="none">
              <a:solidFill>
                <a:srgbClr val="000000"/>
              </a:solidFill>
              <a:latin typeface="Times New Roman"/>
              <a:ea typeface="Times New Roman"/>
              <a:cs typeface="Times New Roman"/>
              <a:sym typeface="Times New Roman"/>
            </a:endParaRPr>
          </a:p>
        </p:txBody>
      </p:sp>
      <p:sp>
        <p:nvSpPr>
          <p:cNvPr id="397" name="Google Shape;397;p28: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398" name="Google Shape;398;p28: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399" name="Google Shape;399;p2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9: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29</a:t>
            </a:fld>
            <a:endParaRPr sz="1200">
              <a:solidFill>
                <a:srgbClr val="000000"/>
              </a:solidFill>
              <a:latin typeface="Times New Roman"/>
              <a:ea typeface="Times New Roman"/>
              <a:cs typeface="Times New Roman"/>
              <a:sym typeface="Times New Roman"/>
            </a:endParaRPr>
          </a:p>
        </p:txBody>
      </p:sp>
      <p:sp>
        <p:nvSpPr>
          <p:cNvPr id="405" name="Google Shape;405;p29: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29</a:t>
            </a:fld>
            <a:endParaRPr sz="1200" b="0" i="0" u="none" strike="noStrike" cap="none">
              <a:solidFill>
                <a:srgbClr val="000000"/>
              </a:solidFill>
              <a:latin typeface="Times New Roman"/>
              <a:ea typeface="Times New Roman"/>
              <a:cs typeface="Times New Roman"/>
              <a:sym typeface="Times New Roman"/>
            </a:endParaRPr>
          </a:p>
        </p:txBody>
      </p:sp>
      <p:sp>
        <p:nvSpPr>
          <p:cNvPr id="406" name="Google Shape;406;p29: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407" name="Google Shape;407;p29: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408" name="Google Shape;408;p2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3</a:t>
            </a:fld>
            <a:endParaRPr sz="1200">
              <a:solidFill>
                <a:srgbClr val="000000"/>
              </a:solidFill>
              <a:latin typeface="Times New Roman"/>
              <a:ea typeface="Times New Roman"/>
              <a:cs typeface="Times New Roman"/>
              <a:sym typeface="Times New Roman"/>
            </a:endParaRPr>
          </a:p>
        </p:txBody>
      </p:sp>
      <p:sp>
        <p:nvSpPr>
          <p:cNvPr id="91" name="Google Shape;91;p3: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3</a:t>
            </a:fld>
            <a:endParaRPr sz="1200" b="0" i="0" u="none" strike="noStrike" cap="none">
              <a:solidFill>
                <a:srgbClr val="000000"/>
              </a:solidFill>
              <a:latin typeface="Times New Roman"/>
              <a:ea typeface="Times New Roman"/>
              <a:cs typeface="Times New Roman"/>
              <a:sym typeface="Times New Roman"/>
            </a:endParaRPr>
          </a:p>
        </p:txBody>
      </p:sp>
      <p:sp>
        <p:nvSpPr>
          <p:cNvPr id="92" name="Google Shape;92;p3: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93" name="Google Shape;93;p3: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94" name="Google Shape;94;p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4</a:t>
            </a:fld>
            <a:endParaRPr sz="1200">
              <a:solidFill>
                <a:srgbClr val="000000"/>
              </a:solidFill>
              <a:latin typeface="Times New Roman"/>
              <a:ea typeface="Times New Roman"/>
              <a:cs typeface="Times New Roman"/>
              <a:sym typeface="Times New Roman"/>
            </a:endParaRPr>
          </a:p>
        </p:txBody>
      </p:sp>
      <p:sp>
        <p:nvSpPr>
          <p:cNvPr id="101" name="Google Shape;101;p4: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4</a:t>
            </a:fld>
            <a:endParaRPr sz="1200" b="0" i="0" u="none" strike="noStrike" cap="none">
              <a:solidFill>
                <a:srgbClr val="000000"/>
              </a:solidFill>
              <a:latin typeface="Times New Roman"/>
              <a:ea typeface="Times New Roman"/>
              <a:cs typeface="Times New Roman"/>
              <a:sym typeface="Times New Roman"/>
            </a:endParaRPr>
          </a:p>
        </p:txBody>
      </p:sp>
      <p:sp>
        <p:nvSpPr>
          <p:cNvPr id="102" name="Google Shape;102;p4: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03" name="Google Shape;103;p4: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04" name="Google Shape;104;p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5</a:t>
            </a:fld>
            <a:endParaRPr sz="1200">
              <a:solidFill>
                <a:srgbClr val="000000"/>
              </a:solidFill>
              <a:latin typeface="Times New Roman"/>
              <a:ea typeface="Times New Roman"/>
              <a:cs typeface="Times New Roman"/>
              <a:sym typeface="Times New Roman"/>
            </a:endParaRPr>
          </a:p>
        </p:txBody>
      </p:sp>
      <p:sp>
        <p:nvSpPr>
          <p:cNvPr id="111" name="Google Shape;111;p5: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5</a:t>
            </a:fld>
            <a:endParaRPr sz="1200" b="0" i="0" u="none" strike="noStrike" cap="none">
              <a:solidFill>
                <a:srgbClr val="000000"/>
              </a:solidFill>
              <a:latin typeface="Times New Roman"/>
              <a:ea typeface="Times New Roman"/>
              <a:cs typeface="Times New Roman"/>
              <a:sym typeface="Times New Roman"/>
            </a:endParaRPr>
          </a:p>
        </p:txBody>
      </p:sp>
      <p:sp>
        <p:nvSpPr>
          <p:cNvPr id="112" name="Google Shape;112;p5: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13" name="Google Shape;113;p5: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14" name="Google Shape;114;p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6</a:t>
            </a:fld>
            <a:endParaRPr sz="1200">
              <a:solidFill>
                <a:srgbClr val="000000"/>
              </a:solidFill>
              <a:latin typeface="Times New Roman"/>
              <a:ea typeface="Times New Roman"/>
              <a:cs typeface="Times New Roman"/>
              <a:sym typeface="Times New Roman"/>
            </a:endParaRPr>
          </a:p>
        </p:txBody>
      </p:sp>
      <p:sp>
        <p:nvSpPr>
          <p:cNvPr id="120" name="Google Shape;120;p6: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6</a:t>
            </a:fld>
            <a:endParaRPr sz="1200" b="0" i="0" u="none" strike="noStrike" cap="none">
              <a:solidFill>
                <a:srgbClr val="000000"/>
              </a:solidFill>
              <a:latin typeface="Times New Roman"/>
              <a:ea typeface="Times New Roman"/>
              <a:cs typeface="Times New Roman"/>
              <a:sym typeface="Times New Roman"/>
            </a:endParaRPr>
          </a:p>
        </p:txBody>
      </p:sp>
      <p:sp>
        <p:nvSpPr>
          <p:cNvPr id="121" name="Google Shape;121;p6: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22" name="Google Shape;122;p6: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23" name="Google Shape;123;p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7</a:t>
            </a:fld>
            <a:endParaRPr sz="1200">
              <a:solidFill>
                <a:srgbClr val="000000"/>
              </a:solidFill>
              <a:latin typeface="Times New Roman"/>
              <a:ea typeface="Times New Roman"/>
              <a:cs typeface="Times New Roman"/>
              <a:sym typeface="Times New Roman"/>
            </a:endParaRPr>
          </a:p>
        </p:txBody>
      </p:sp>
      <p:sp>
        <p:nvSpPr>
          <p:cNvPr id="129" name="Google Shape;129;p7: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7</a:t>
            </a:fld>
            <a:endParaRPr sz="1200" b="0" i="0" u="none" strike="noStrike" cap="none">
              <a:solidFill>
                <a:srgbClr val="000000"/>
              </a:solidFill>
              <a:latin typeface="Times New Roman"/>
              <a:ea typeface="Times New Roman"/>
              <a:cs typeface="Times New Roman"/>
              <a:sym typeface="Times New Roman"/>
            </a:endParaRPr>
          </a:p>
        </p:txBody>
      </p:sp>
      <p:sp>
        <p:nvSpPr>
          <p:cNvPr id="130" name="Google Shape;130;p7: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31" name="Google Shape;131;p7: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32" name="Google Shape;132;p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8: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8</a:t>
            </a:fld>
            <a:endParaRPr sz="1200">
              <a:solidFill>
                <a:srgbClr val="000000"/>
              </a:solidFill>
              <a:latin typeface="Times New Roman"/>
              <a:ea typeface="Times New Roman"/>
              <a:cs typeface="Times New Roman"/>
              <a:sym typeface="Times New Roman"/>
            </a:endParaRPr>
          </a:p>
        </p:txBody>
      </p:sp>
      <p:sp>
        <p:nvSpPr>
          <p:cNvPr id="138" name="Google Shape;138;p8: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8</a:t>
            </a:fld>
            <a:endParaRPr sz="1200" b="0" i="0" u="none" strike="noStrike" cap="none">
              <a:solidFill>
                <a:srgbClr val="000000"/>
              </a:solidFill>
              <a:latin typeface="Times New Roman"/>
              <a:ea typeface="Times New Roman"/>
              <a:cs typeface="Times New Roman"/>
              <a:sym typeface="Times New Roman"/>
            </a:endParaRPr>
          </a:p>
        </p:txBody>
      </p:sp>
      <p:sp>
        <p:nvSpPr>
          <p:cNvPr id="139" name="Google Shape;139;p8: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40" name="Google Shape;140;p8: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41" name="Google Shape;141;p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9</a:t>
            </a:fld>
            <a:endParaRPr sz="1200">
              <a:solidFill>
                <a:srgbClr val="000000"/>
              </a:solidFill>
              <a:latin typeface="Times New Roman"/>
              <a:ea typeface="Times New Roman"/>
              <a:cs typeface="Times New Roman"/>
              <a:sym typeface="Times New Roman"/>
            </a:endParaRPr>
          </a:p>
        </p:txBody>
      </p:sp>
      <p:sp>
        <p:nvSpPr>
          <p:cNvPr id="147" name="Google Shape;147;p9: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9</a:t>
            </a:fld>
            <a:endParaRPr sz="1200" b="0" i="0" u="none" strike="noStrike" cap="none">
              <a:solidFill>
                <a:srgbClr val="000000"/>
              </a:solidFill>
              <a:latin typeface="Times New Roman"/>
              <a:ea typeface="Times New Roman"/>
              <a:cs typeface="Times New Roman"/>
              <a:sym typeface="Times New Roman"/>
            </a:endParaRPr>
          </a:p>
        </p:txBody>
      </p:sp>
      <p:sp>
        <p:nvSpPr>
          <p:cNvPr id="148" name="Google Shape;148;p9: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49" name="Google Shape;149;p9: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50" name="Google Shape;150;p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685800" y="463550"/>
            <a:ext cx="7770813" cy="1433513"/>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15" name="Google Shape;15;p2"/>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noAutofit/>
          </a:bodyPr>
          <a:lstStyle>
            <a:lvl1pPr marR="0" lvl="0" algn="l" rtl="0">
              <a:lnSpc>
                <a:spcPct val="93000"/>
              </a:lnSpc>
              <a:spcBef>
                <a:spcPts val="0"/>
              </a:spcBef>
              <a:spcAft>
                <a:spcPts val="0"/>
              </a:spcAft>
              <a:buClr>
                <a:srgbClr val="000000"/>
              </a:buClr>
              <a:buSzPts val="1400"/>
              <a:buFont typeface="Arial"/>
              <a:buNone/>
              <a:defRPr sz="2000" b="1"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52" name="Google Shape;52;p11"/>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noAutofit/>
          </a:bodyPr>
          <a:lstStyle>
            <a:lvl1pPr marR="0" lvl="0" algn="l" rtl="0">
              <a:lnSpc>
                <a:spcPct val="93000"/>
              </a:lnSpc>
              <a:spcBef>
                <a:spcPts val="800"/>
              </a:spcBef>
              <a:spcAft>
                <a:spcPts val="0"/>
              </a:spcAft>
              <a:buClr>
                <a:srgbClr val="000000"/>
              </a:buClr>
              <a:buSzPts val="1400"/>
              <a:buFont typeface="Times New Roman"/>
              <a:buNone/>
              <a:defRPr sz="3200" b="0" i="0" u="none" strike="noStrike" cap="none">
                <a:solidFill>
                  <a:srgbClr val="000000"/>
                </a:solidFill>
                <a:latin typeface="Times New Roman"/>
                <a:ea typeface="Times New Roman"/>
                <a:cs typeface="Times New Roman"/>
                <a:sym typeface="Times New Roman"/>
              </a:defRPr>
            </a:lvl1pPr>
            <a:lvl2pPr marR="0" lvl="1" algn="l" rtl="0">
              <a:lnSpc>
                <a:spcPct val="93000"/>
              </a:lnSpc>
              <a:spcBef>
                <a:spcPts val="700"/>
              </a:spcBef>
              <a:spcAft>
                <a:spcPts val="0"/>
              </a:spcAft>
              <a:buClr>
                <a:srgbClr val="000000"/>
              </a:buClr>
              <a:buSzPts val="1400"/>
              <a:buFont typeface="Times New Roman"/>
              <a:buNone/>
              <a:defRPr sz="2800" b="0" i="0" u="none" strike="noStrike" cap="none">
                <a:solidFill>
                  <a:srgbClr val="000000"/>
                </a:solidFill>
                <a:latin typeface="Times New Roman"/>
                <a:ea typeface="Times New Roman"/>
                <a:cs typeface="Times New Roman"/>
                <a:sym typeface="Times New Roman"/>
              </a:defRPr>
            </a:lvl2pPr>
            <a:lvl3pPr marR="0" lvl="2" algn="l" rtl="0">
              <a:lnSpc>
                <a:spcPct val="93000"/>
              </a:lnSpc>
              <a:spcBef>
                <a:spcPts val="600"/>
              </a:spcBef>
              <a:spcAft>
                <a:spcPts val="0"/>
              </a:spcAft>
              <a:buClr>
                <a:srgbClr val="000000"/>
              </a:buClr>
              <a:buSzPts val="1400"/>
              <a:buFont typeface="Times New Roman"/>
              <a:buNone/>
              <a:defRPr sz="2400" b="0" i="0" u="none" strike="noStrike" cap="none">
                <a:solidFill>
                  <a:srgbClr val="000000"/>
                </a:solidFill>
                <a:latin typeface="Times New Roman"/>
                <a:ea typeface="Times New Roman"/>
                <a:cs typeface="Times New Roman"/>
                <a:sym typeface="Times New Roman"/>
              </a:defRPr>
            </a:lvl3pPr>
            <a:lvl4pPr marR="0" lvl="3"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4pPr>
            <a:lvl5pPr marR="0" lvl="4"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5pPr>
            <a:lvl6pPr marR="0" lvl="5"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6pPr>
            <a:lvl7pPr marR="0" lvl="6"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7pPr>
            <a:lvl8pPr marR="0" lvl="7"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8pPr>
            <a:lvl9pPr marR="0" lvl="8"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53" name="Google Shape;53;p11"/>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Times New Roman"/>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Times New Roman"/>
              <a:buNone/>
              <a:defRPr sz="10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9pPr>
          </a:lstStyle>
          <a:p>
            <a:endParaRPr/>
          </a:p>
        </p:txBody>
      </p:sp>
      <p:sp>
        <p:nvSpPr>
          <p:cNvPr id="54" name="Google Shape;54;p11"/>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685800" y="463550"/>
            <a:ext cx="7770813" cy="1433513"/>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57" name="Google Shape;57;p12"/>
          <p:cNvSpPr txBox="1">
            <a:spLocks noGrp="1"/>
          </p:cNvSpPr>
          <p:nvPr>
            <p:ph type="body" idx="1"/>
          </p:nvPr>
        </p:nvSpPr>
        <p:spPr>
          <a:xfrm rot="5400000">
            <a:off x="2582863" y="84138"/>
            <a:ext cx="3976688" cy="777081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32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8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58" name="Google Shape;58;p12"/>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4738688" y="2239963"/>
            <a:ext cx="5494338" cy="1941513"/>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61" name="Google Shape;61;p13"/>
          <p:cNvSpPr txBox="1">
            <a:spLocks noGrp="1"/>
          </p:cNvSpPr>
          <p:nvPr>
            <p:ph type="body" idx="1"/>
          </p:nvPr>
        </p:nvSpPr>
        <p:spPr>
          <a:xfrm rot="5400000">
            <a:off x="777081" y="372269"/>
            <a:ext cx="5494338" cy="5676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32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8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62" name="Google Shape;62;p13"/>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685800" y="463550"/>
            <a:ext cx="7770813" cy="1433513"/>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18" name="Google Shape;18;p3"/>
          <p:cNvSpPr txBox="1">
            <a:spLocks noGrp="1"/>
          </p:cNvSpPr>
          <p:nvPr>
            <p:ph type="body" idx="1"/>
          </p:nvPr>
        </p:nvSpPr>
        <p:spPr>
          <a:xfrm>
            <a:off x="685800" y="1981200"/>
            <a:ext cx="7770813" cy="39766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32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8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19" name="Google Shape;19;p3"/>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685800" y="463550"/>
            <a:ext cx="7770813" cy="1433513"/>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22" name="Google Shape;22;p4"/>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3"/>
        <p:cNvGrpSpPr/>
        <p:nvPr/>
      </p:nvGrpSpPr>
      <p:grpSpPr>
        <a:xfrm>
          <a:off x="0" y="0"/>
          <a:ext cx="0" cy="0"/>
          <a:chOff x="0" y="0"/>
          <a:chExt cx="0" cy="0"/>
        </a:xfrm>
      </p:grpSpPr>
      <p:sp>
        <p:nvSpPr>
          <p:cNvPr id="24" name="Google Shape;24;p5"/>
          <p:cNvSpPr txBox="1">
            <a:spLocks noGrp="1"/>
          </p:cNvSpPr>
          <p:nvPr>
            <p:ph type="ctrTitle"/>
          </p:nvPr>
        </p:nvSpPr>
        <p:spPr>
          <a:xfrm>
            <a:off x="685800" y="2130425"/>
            <a:ext cx="7772400" cy="1470025"/>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25" name="Google Shape;25;p5"/>
          <p:cNvSpPr txBox="1">
            <a:spLocks noGrp="1"/>
          </p:cNvSpPr>
          <p:nvPr>
            <p:ph type="subTitle" idx="1"/>
          </p:nvPr>
        </p:nvSpPr>
        <p:spPr>
          <a:xfrm>
            <a:off x="1371600" y="3886200"/>
            <a:ext cx="6400800" cy="1752600"/>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800"/>
              </a:spcBef>
              <a:spcAft>
                <a:spcPts val="0"/>
              </a:spcAft>
              <a:buClr>
                <a:srgbClr val="000000"/>
              </a:buClr>
              <a:buSzPts val="1400"/>
              <a:buFont typeface="Times New Roman"/>
              <a:buNone/>
              <a:defRPr sz="32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700"/>
              </a:spcBef>
              <a:spcAft>
                <a:spcPts val="0"/>
              </a:spcAft>
              <a:buClr>
                <a:srgbClr val="000000"/>
              </a:buClr>
              <a:buSzPts val="1400"/>
              <a:buFont typeface="Times New Roman"/>
              <a:buNone/>
              <a:defRPr sz="28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600"/>
              </a:spcBef>
              <a:spcAft>
                <a:spcPts val="0"/>
              </a:spcAft>
              <a:buClr>
                <a:srgbClr val="000000"/>
              </a:buClr>
              <a:buSzPts val="1400"/>
              <a:buFont typeface="Times New Roman"/>
              <a:buNone/>
              <a:defRPr sz="24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26" name="Google Shape;26;p5"/>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noAutofit/>
          </a:bodyPr>
          <a:lstStyle>
            <a:lvl1pPr marR="0" lvl="0" algn="l" rtl="0">
              <a:lnSpc>
                <a:spcPct val="93000"/>
              </a:lnSpc>
              <a:spcBef>
                <a:spcPts val="0"/>
              </a:spcBef>
              <a:spcAft>
                <a:spcPts val="0"/>
              </a:spcAft>
              <a:buClr>
                <a:srgbClr val="000000"/>
              </a:buClr>
              <a:buSzPts val="1400"/>
              <a:buFont typeface="Arial"/>
              <a:buNone/>
              <a:defRPr sz="4000" b="1"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29" name="Google Shape;29;p6"/>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3000"/>
              </a:lnSpc>
              <a:spcBef>
                <a:spcPts val="8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Times New Roman"/>
              <a:buNone/>
              <a:defRPr sz="18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Times New Roman"/>
              <a:buNone/>
              <a:defRPr sz="16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9pPr>
          </a:lstStyle>
          <a:p>
            <a:endParaRPr/>
          </a:p>
        </p:txBody>
      </p:sp>
      <p:sp>
        <p:nvSpPr>
          <p:cNvPr id="30" name="Google Shape;30;p6"/>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685800" y="463550"/>
            <a:ext cx="7770813" cy="1433513"/>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33" name="Google Shape;33;p7"/>
          <p:cNvSpPr txBox="1">
            <a:spLocks noGrp="1"/>
          </p:cNvSpPr>
          <p:nvPr>
            <p:ph type="body" idx="1"/>
          </p:nvPr>
        </p:nvSpPr>
        <p:spPr>
          <a:xfrm>
            <a:off x="685800" y="1981200"/>
            <a:ext cx="3808413" cy="39766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28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9pPr>
          </a:lstStyle>
          <a:p>
            <a:endParaRPr/>
          </a:p>
        </p:txBody>
      </p:sp>
      <p:sp>
        <p:nvSpPr>
          <p:cNvPr id="34" name="Google Shape;34;p7"/>
          <p:cNvSpPr txBox="1">
            <a:spLocks noGrp="1"/>
          </p:cNvSpPr>
          <p:nvPr>
            <p:ph type="body" idx="2"/>
          </p:nvPr>
        </p:nvSpPr>
        <p:spPr>
          <a:xfrm>
            <a:off x="4646613" y="1981200"/>
            <a:ext cx="3810000" cy="39766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28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9pPr>
          </a:lstStyle>
          <a:p>
            <a:endParaRPr/>
          </a:p>
        </p:txBody>
      </p:sp>
      <p:sp>
        <p:nvSpPr>
          <p:cNvPr id="35" name="Google Shape;35;p7"/>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38" name="Google Shape;38;p8"/>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3000"/>
              </a:lnSpc>
              <a:spcBef>
                <a:spcPts val="800"/>
              </a:spcBef>
              <a:spcAft>
                <a:spcPts val="0"/>
              </a:spcAft>
              <a:buClr>
                <a:srgbClr val="000000"/>
              </a:buClr>
              <a:buSzPts val="1400"/>
              <a:buFont typeface="Times New Roman"/>
              <a:buNone/>
              <a:defRPr sz="2400" b="1"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Times New Roman"/>
              <a:buNone/>
              <a:defRPr sz="2000" b="1"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Times New Roman"/>
              <a:buNone/>
              <a:defRPr sz="1800" b="1"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9pPr>
          </a:lstStyle>
          <a:p>
            <a:endParaRPr/>
          </a:p>
        </p:txBody>
      </p:sp>
      <p:sp>
        <p:nvSpPr>
          <p:cNvPr id="39" name="Google Shape;39;p8"/>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9pPr>
          </a:lstStyle>
          <a:p>
            <a:endParaRPr/>
          </a:p>
        </p:txBody>
      </p:sp>
      <p:sp>
        <p:nvSpPr>
          <p:cNvPr id="40" name="Google Shape;40;p8"/>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3000"/>
              </a:lnSpc>
              <a:spcBef>
                <a:spcPts val="800"/>
              </a:spcBef>
              <a:spcAft>
                <a:spcPts val="0"/>
              </a:spcAft>
              <a:buClr>
                <a:srgbClr val="000000"/>
              </a:buClr>
              <a:buSzPts val="1400"/>
              <a:buFont typeface="Times New Roman"/>
              <a:buNone/>
              <a:defRPr sz="2400" b="1"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Times New Roman"/>
              <a:buNone/>
              <a:defRPr sz="2000" b="1"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Times New Roman"/>
              <a:buNone/>
              <a:defRPr sz="1800" b="1"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9pPr>
          </a:lstStyle>
          <a:p>
            <a:endParaRPr/>
          </a:p>
        </p:txBody>
      </p:sp>
      <p:sp>
        <p:nvSpPr>
          <p:cNvPr id="41" name="Google Shape;41;p8"/>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9pPr>
          </a:lstStyle>
          <a:p>
            <a:endParaRPr/>
          </a:p>
        </p:txBody>
      </p:sp>
      <p:sp>
        <p:nvSpPr>
          <p:cNvPr id="42" name="Google Shape;42;p8"/>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noAutofit/>
          </a:bodyPr>
          <a:lstStyle>
            <a:lvl1pPr marR="0" lvl="0" algn="l" rtl="0">
              <a:lnSpc>
                <a:spcPct val="93000"/>
              </a:lnSpc>
              <a:spcBef>
                <a:spcPts val="0"/>
              </a:spcBef>
              <a:spcAft>
                <a:spcPts val="0"/>
              </a:spcAft>
              <a:buClr>
                <a:srgbClr val="000000"/>
              </a:buClr>
              <a:buSzPts val="1400"/>
              <a:buFont typeface="Arial"/>
              <a:buNone/>
              <a:defRPr sz="2000" b="1"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47" name="Google Shape;47;p10"/>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32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8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48" name="Google Shape;48;p10"/>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Times New Roman"/>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Times New Roman"/>
              <a:buNone/>
              <a:defRPr sz="10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9pPr>
          </a:lstStyle>
          <a:p>
            <a:endParaRPr/>
          </a:p>
        </p:txBody>
      </p:sp>
      <p:sp>
        <p:nvSpPr>
          <p:cNvPr id="49" name="Google Shape;49;p10"/>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1"/>
          <p:cNvSpPr/>
          <p:nvPr/>
        </p:nvSpPr>
        <p:spPr>
          <a:xfrm>
            <a:off x="0" y="0"/>
            <a:ext cx="9144000" cy="790789"/>
          </a:xfrm>
          <a:prstGeom prst="rect">
            <a:avLst/>
          </a:prstGeom>
          <a:solidFill>
            <a:srgbClr val="F6CD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2" name="Google Shape;12;p1"/>
          <p:cNvSpPr txBox="1"/>
          <p:nvPr/>
        </p:nvSpPr>
        <p:spPr>
          <a:xfrm>
            <a:off x="467234" y="112754"/>
            <a:ext cx="8170596" cy="678033"/>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s-ES" sz="3000" b="0" i="1" u="none" strike="noStrike" cap="none">
                <a:solidFill>
                  <a:srgbClr val="000000"/>
                </a:solidFill>
                <a:latin typeface="Arial"/>
                <a:ea typeface="Arial"/>
                <a:cs typeface="Arial"/>
                <a:sym typeface="Arial"/>
              </a:rPr>
              <a:t>Ciclo de gestión de los datos: Ecoinformática</a:t>
            </a:r>
            <a:endParaRPr sz="3000" b="0" i="1"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p:nvPr/>
        </p:nvSpPr>
        <p:spPr>
          <a:xfrm>
            <a:off x="457200" y="1898083"/>
            <a:ext cx="7894638" cy="2454275"/>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850"/>
              </a:spcBef>
              <a:spcAft>
                <a:spcPts val="0"/>
              </a:spcAft>
              <a:buClr>
                <a:srgbClr val="000000"/>
              </a:buClr>
              <a:buSzPts val="2800"/>
              <a:buFont typeface="Arial"/>
              <a:buNone/>
            </a:pPr>
            <a:r>
              <a:rPr lang="es-ES" sz="2800" b="0" i="0" u="none" strike="noStrike" cap="none">
                <a:solidFill>
                  <a:srgbClr val="000000"/>
                </a:solidFill>
                <a:latin typeface="Arial"/>
                <a:ea typeface="Arial"/>
                <a:cs typeface="Arial"/>
                <a:sym typeface="Arial"/>
              </a:rPr>
              <a:t>LA ASIGNATURA: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s-ES" sz="2800" b="0" i="0" u="none" strike="noStrike" cap="none">
                <a:solidFill>
                  <a:srgbClr val="000000"/>
                </a:solidFill>
                <a:latin typeface="Arial"/>
                <a:ea typeface="Arial"/>
                <a:cs typeface="Arial"/>
                <a:sym typeface="Arial"/>
              </a:rPr>
              <a:t>INTRODUCCIÓN, OBJETIVOS, CONTENIDOS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s-ES" sz="2800" b="0" i="0" u="none" strike="noStrike" cap="none">
                <a:solidFill>
                  <a:srgbClr val="000000"/>
                </a:solidFill>
                <a:latin typeface="Arial"/>
                <a:ea typeface="Arial"/>
                <a:cs typeface="Arial"/>
                <a:sym typeface="Arial"/>
              </a:rPr>
              <a:t>Y PLAN DE TRABAJO</a:t>
            </a:r>
            <a:endParaRPr sz="1400" b="0" i="0" u="none" strike="noStrike" cap="none">
              <a:solidFill>
                <a:srgbClr val="000000"/>
              </a:solidFill>
              <a:latin typeface="Arial"/>
              <a:ea typeface="Arial"/>
              <a:cs typeface="Arial"/>
              <a:sym typeface="Arial"/>
            </a:endParaRPr>
          </a:p>
        </p:txBody>
      </p:sp>
      <p:pic>
        <p:nvPicPr>
          <p:cNvPr id="71" name="Google Shape;71;p14"/>
          <p:cNvPicPr preferRelativeResize="0"/>
          <p:nvPr/>
        </p:nvPicPr>
        <p:blipFill rotWithShape="1">
          <a:blip r:embed="rId3">
            <a:alphaModFix/>
          </a:blip>
          <a:srcRect/>
          <a:stretch/>
        </p:blipFill>
        <p:spPr>
          <a:xfrm>
            <a:off x="7794625" y="6234113"/>
            <a:ext cx="1168400" cy="3921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3"/>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D3F71E6C-9404-BF4E-9E80-DC7E8D33611B}"/>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Y ADEMÁS…</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4"/>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FD52996C-18D9-2340-B374-F893F2B8CF25}"/>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3000" b="0" i="0" u="none" strike="noStrike" cap="none" dirty="0">
                <a:solidFill>
                  <a:srgbClr val="000000"/>
                </a:solidFill>
                <a:latin typeface="Arial"/>
                <a:ea typeface="Arial"/>
                <a:cs typeface="Arial"/>
                <a:sym typeface="Arial"/>
              </a:rPr>
              <a:t>DEFORESTACIÓN, CAMBIOS DE USOS, ETC.</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5"/>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7D459A3F-7F88-3248-A6E1-18CA1E9DE607}"/>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CAMBIO CLIMÁTICO</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6"/>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C5A9F01B-AF17-6842-B31A-E8CB37B9833B}"/>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CONTAMINACIÓN</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7"/>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444B9D40-4A88-3E4B-965F-A5299D0AB77B}"/>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COMO RESULTADO</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8"/>
          <p:cNvSpPr txBox="1">
            <a:spLocks noGrp="1"/>
          </p:cNvSpPr>
          <p:nvPr>
            <p:ph type="title"/>
          </p:nvPr>
        </p:nvSpPr>
        <p:spPr>
          <a:xfrm>
            <a:off x="685800" y="1058000"/>
            <a:ext cx="7772400" cy="152876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SzPts val="1400"/>
              <a:buNone/>
            </a:pPr>
            <a:r>
              <a:rPr lang="es-ES" sz="4000" b="0" i="0" u="none" strike="noStrike" cap="none">
                <a:solidFill>
                  <a:srgbClr val="000000"/>
                </a:solidFill>
                <a:latin typeface="Arial"/>
                <a:ea typeface="Arial"/>
                <a:cs typeface="Arial"/>
                <a:sym typeface="Arial"/>
              </a:rPr>
              <a:t>¡TENEMOS PROBLEMAS!</a:t>
            </a:r>
            <a:br>
              <a:rPr lang="es-ES" sz="4000" b="0" i="0" u="none" strike="noStrike" cap="none">
                <a:solidFill>
                  <a:srgbClr val="000000"/>
                </a:solidFill>
                <a:latin typeface="Arial"/>
                <a:ea typeface="Arial"/>
                <a:cs typeface="Arial"/>
                <a:sym typeface="Arial"/>
              </a:rPr>
            </a:br>
            <a:endParaRPr sz="4000" b="0" i="0" u="none" strike="noStrike" cap="none">
              <a:solidFill>
                <a:srgbClr val="000000"/>
              </a:solidFill>
              <a:latin typeface="Arial"/>
              <a:ea typeface="Arial"/>
              <a:cs typeface="Arial"/>
              <a:sym typeface="Arial"/>
            </a:endParaRPr>
          </a:p>
        </p:txBody>
      </p:sp>
      <p:sp>
        <p:nvSpPr>
          <p:cNvPr id="207" name="Google Shape;207;p28"/>
          <p:cNvSpPr txBox="1">
            <a:spLocks noGrp="1"/>
          </p:cNvSpPr>
          <p:nvPr>
            <p:ph type="body" idx="1"/>
          </p:nvPr>
        </p:nvSpPr>
        <p:spPr>
          <a:xfrm>
            <a:off x="709613" y="2026375"/>
            <a:ext cx="7772400" cy="4525962"/>
          </a:xfrm>
          <a:prstGeom prst="rect">
            <a:avLst/>
          </a:prstGeom>
          <a:noFill/>
          <a:ln>
            <a:noFill/>
          </a:ln>
        </p:spPr>
        <p:txBody>
          <a:bodyPr spcFirstLastPara="1" wrap="square" lIns="91425" tIns="45700" rIns="91425" bIns="45700" anchor="t" anchorCtr="0">
            <a:noAutofit/>
          </a:bodyPr>
          <a:lstStyle/>
          <a:p>
            <a:pPr marL="341313" marR="0" lvl="0" indent="-341313" algn="l" rtl="0">
              <a:lnSpc>
                <a:spcPct val="93000"/>
              </a:lnSpc>
              <a:spcBef>
                <a:spcPts val="0"/>
              </a:spcBef>
              <a:spcAft>
                <a:spcPts val="0"/>
              </a:spcAft>
              <a:buClr>
                <a:srgbClr val="000000"/>
              </a:buClr>
              <a:buSzPts val="3200"/>
              <a:buFont typeface="Arial"/>
              <a:buChar char="•"/>
            </a:pPr>
            <a:r>
              <a:rPr lang="es-ES" sz="3200" b="0" i="0" u="none" strike="noStrike" cap="none">
                <a:solidFill>
                  <a:srgbClr val="000000"/>
                </a:solidFill>
                <a:latin typeface="Times New Roman"/>
                <a:ea typeface="Times New Roman"/>
                <a:cs typeface="Times New Roman"/>
                <a:sym typeface="Times New Roman"/>
              </a:rPr>
              <a:t>Necesitamos combatir problemas NUMEROSOS y GRAVES</a:t>
            </a:r>
            <a:endParaRPr/>
          </a:p>
          <a:p>
            <a:pPr marL="341313" marR="0" lvl="0" indent="-341313" algn="l" rtl="0">
              <a:lnSpc>
                <a:spcPct val="93000"/>
              </a:lnSpc>
              <a:spcBef>
                <a:spcPts val="800"/>
              </a:spcBef>
              <a:spcAft>
                <a:spcPts val="0"/>
              </a:spcAft>
              <a:buClr>
                <a:srgbClr val="000000"/>
              </a:buClr>
              <a:buSzPts val="3200"/>
              <a:buFont typeface="Arial"/>
              <a:buChar char="•"/>
            </a:pPr>
            <a:r>
              <a:rPr lang="es-ES" sz="3200" b="0" i="0" u="none" strike="noStrike" cap="none">
                <a:solidFill>
                  <a:srgbClr val="000000"/>
                </a:solidFill>
                <a:latin typeface="Times New Roman"/>
                <a:ea typeface="Times New Roman"/>
                <a:cs typeface="Times New Roman"/>
                <a:sym typeface="Times New Roman"/>
              </a:rPr>
              <a:t>Hacen falta nuevas herramientas para analizarlos y encontrar soluciones</a:t>
            </a:r>
            <a:endParaRPr/>
          </a:p>
          <a:p>
            <a:pPr marL="341313" marR="0" lvl="0" indent="-341313" algn="l" rtl="0">
              <a:lnSpc>
                <a:spcPct val="93000"/>
              </a:lnSpc>
              <a:spcBef>
                <a:spcPts val="800"/>
              </a:spcBef>
              <a:spcAft>
                <a:spcPts val="0"/>
              </a:spcAft>
              <a:buClr>
                <a:srgbClr val="000000"/>
              </a:buClr>
              <a:buSzPts val="3200"/>
              <a:buFont typeface="Arial"/>
              <a:buChar char="•"/>
            </a:pPr>
            <a:r>
              <a:rPr lang="es-ES" sz="3200" b="0" i="0" u="none" strike="noStrike" cap="none">
                <a:solidFill>
                  <a:srgbClr val="000000"/>
                </a:solidFill>
                <a:latin typeface="Times New Roman"/>
                <a:ea typeface="Times New Roman"/>
                <a:cs typeface="Times New Roman"/>
                <a:sym typeface="Times New Roman"/>
              </a:rPr>
              <a:t>Y aquí es donde Ciencia y Tecnología pueden ir de la mano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29"/>
          <p:cNvPicPr preferRelativeResize="0"/>
          <p:nvPr/>
        </p:nvPicPr>
        <p:blipFill rotWithShape="1">
          <a:blip r:embed="rId3">
            <a:alphaModFix/>
          </a:blip>
          <a:srcRect/>
          <a:stretch/>
        </p:blipFill>
        <p:spPr>
          <a:xfrm>
            <a:off x="527050" y="2834192"/>
            <a:ext cx="2444750" cy="2160588"/>
          </a:xfrm>
          <a:prstGeom prst="rect">
            <a:avLst/>
          </a:prstGeom>
          <a:noFill/>
          <a:ln>
            <a:noFill/>
          </a:ln>
        </p:spPr>
      </p:pic>
      <p:sp>
        <p:nvSpPr>
          <p:cNvPr id="216" name="Google Shape;216;p29"/>
          <p:cNvSpPr txBox="1"/>
          <p:nvPr/>
        </p:nvSpPr>
        <p:spPr>
          <a:xfrm>
            <a:off x="714375" y="2272217"/>
            <a:ext cx="2833688" cy="455613"/>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ENIAC (1946)</a:t>
            </a:r>
            <a:endParaRPr sz="1400" b="0" i="0" u="none" strike="noStrike" cap="none">
              <a:solidFill>
                <a:srgbClr val="000000"/>
              </a:solidFill>
              <a:latin typeface="Arial"/>
              <a:ea typeface="Arial"/>
              <a:cs typeface="Arial"/>
              <a:sym typeface="Arial"/>
            </a:endParaRPr>
          </a:p>
        </p:txBody>
      </p:sp>
      <p:sp>
        <p:nvSpPr>
          <p:cNvPr id="217" name="Google Shape;217;p29"/>
          <p:cNvSpPr txBox="1"/>
          <p:nvPr/>
        </p:nvSpPr>
        <p:spPr>
          <a:xfrm>
            <a:off x="4143375" y="2270630"/>
            <a:ext cx="4706938" cy="455612"/>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Summit (2019)</a:t>
            </a:r>
            <a:endParaRPr sz="1400" b="0" i="0" u="none" strike="noStrike" cap="none">
              <a:solidFill>
                <a:srgbClr val="000000"/>
              </a:solidFill>
              <a:latin typeface="Arial"/>
              <a:ea typeface="Arial"/>
              <a:cs typeface="Arial"/>
              <a:sym typeface="Arial"/>
            </a:endParaRPr>
          </a:p>
        </p:txBody>
      </p:sp>
      <p:sp>
        <p:nvSpPr>
          <p:cNvPr id="218" name="Google Shape;218;p29"/>
          <p:cNvSpPr txBox="1"/>
          <p:nvPr/>
        </p:nvSpPr>
        <p:spPr>
          <a:xfrm>
            <a:off x="1023938" y="5344030"/>
            <a:ext cx="2293937" cy="46037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385 OPS</a:t>
            </a:r>
            <a:endParaRPr sz="1400" b="0" i="0" u="none" strike="noStrike" cap="none">
              <a:solidFill>
                <a:srgbClr val="000000"/>
              </a:solidFill>
              <a:latin typeface="Arial"/>
              <a:ea typeface="Arial"/>
              <a:cs typeface="Arial"/>
              <a:sym typeface="Arial"/>
            </a:endParaRPr>
          </a:p>
        </p:txBody>
      </p:sp>
      <p:sp>
        <p:nvSpPr>
          <p:cNvPr id="219" name="Google Shape;219;p29"/>
          <p:cNvSpPr/>
          <p:nvPr/>
        </p:nvSpPr>
        <p:spPr>
          <a:xfrm>
            <a:off x="2513013" y="3791455"/>
            <a:ext cx="873125" cy="349250"/>
          </a:xfrm>
          <a:prstGeom prst="rightArrow">
            <a:avLst>
              <a:gd name="adj1" fmla="val 50000"/>
              <a:gd name="adj2" fmla="val 62500"/>
            </a:avLst>
          </a:prstGeom>
          <a:solidFill>
            <a:srgbClr val="FFD32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20" name="Google Shape;220;p29"/>
          <p:cNvSpPr txBox="1"/>
          <p:nvPr/>
        </p:nvSpPr>
        <p:spPr>
          <a:xfrm>
            <a:off x="4351338" y="5310692"/>
            <a:ext cx="4687887" cy="118745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s-ES" sz="2400" b="0" i="0" u="none" strike="noStrike" cap="none">
                <a:solidFill>
                  <a:srgbClr val="000000"/>
                </a:solidFill>
                <a:latin typeface="Arial"/>
                <a:ea typeface="Arial"/>
                <a:cs typeface="Arial"/>
                <a:sym typeface="Arial"/>
              </a:rPr>
              <a:t>2.282.500 núcleos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122,3 petaflops</a:t>
            </a:r>
            <a:endParaRPr sz="1400" b="0" i="0" u="none" strike="noStrike" cap="none">
              <a:solidFill>
                <a:srgbClr val="000000"/>
              </a:solidFill>
              <a:latin typeface="Arial"/>
              <a:ea typeface="Arial"/>
              <a:cs typeface="Arial"/>
              <a:sym typeface="Arial"/>
            </a:endParaRPr>
          </a:p>
        </p:txBody>
      </p:sp>
      <p:sp>
        <p:nvSpPr>
          <p:cNvPr id="221" name="Google Shape;221;p29"/>
          <p:cNvSpPr txBox="1"/>
          <p:nvPr/>
        </p:nvSpPr>
        <p:spPr>
          <a:xfrm>
            <a:off x="510186" y="1204967"/>
            <a:ext cx="7837327" cy="5847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ES" sz="3200" b="0" i="0" u="none" strike="noStrike" cap="none">
                <a:solidFill>
                  <a:srgbClr val="000000"/>
                </a:solidFill>
                <a:latin typeface="Arial"/>
                <a:ea typeface="Arial"/>
                <a:cs typeface="Arial"/>
                <a:sym typeface="Arial"/>
              </a:rPr>
              <a:t>Capacidad computacional en aumento</a:t>
            </a:r>
            <a:endParaRPr sz="3200" b="0" i="0" u="none" strike="noStrike" cap="none">
              <a:solidFill>
                <a:srgbClr val="000000"/>
              </a:solidFill>
              <a:latin typeface="Arial"/>
              <a:ea typeface="Arial"/>
              <a:cs typeface="Arial"/>
              <a:sym typeface="Arial"/>
            </a:endParaRPr>
          </a:p>
        </p:txBody>
      </p:sp>
      <p:pic>
        <p:nvPicPr>
          <p:cNvPr id="222" name="Google Shape;222;p29"/>
          <p:cNvPicPr preferRelativeResize="0"/>
          <p:nvPr/>
        </p:nvPicPr>
        <p:blipFill rotWithShape="1">
          <a:blip r:embed="rId4">
            <a:alphaModFix/>
          </a:blip>
          <a:srcRect/>
          <a:stretch/>
        </p:blipFill>
        <p:spPr>
          <a:xfrm>
            <a:off x="3548063" y="2834192"/>
            <a:ext cx="4099390" cy="23079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0"/>
          <p:cNvPicPr preferRelativeResize="0"/>
          <p:nvPr/>
        </p:nvPicPr>
        <p:blipFill rotWithShape="1">
          <a:blip r:embed="rId3">
            <a:alphaModFix/>
          </a:blip>
          <a:srcRect/>
          <a:stretch/>
        </p:blipFill>
        <p:spPr>
          <a:xfrm>
            <a:off x="5103813" y="2766683"/>
            <a:ext cx="3484562" cy="2738437"/>
          </a:xfrm>
          <a:prstGeom prst="rect">
            <a:avLst/>
          </a:prstGeom>
          <a:noFill/>
          <a:ln>
            <a:noFill/>
          </a:ln>
        </p:spPr>
      </p:pic>
      <p:pic>
        <p:nvPicPr>
          <p:cNvPr id="231" name="Google Shape;231;p30"/>
          <p:cNvPicPr preferRelativeResize="0"/>
          <p:nvPr/>
        </p:nvPicPr>
        <p:blipFill rotWithShape="1">
          <a:blip r:embed="rId4">
            <a:alphaModFix/>
          </a:blip>
          <a:srcRect/>
          <a:stretch/>
        </p:blipFill>
        <p:spPr>
          <a:xfrm>
            <a:off x="190500" y="2560308"/>
            <a:ext cx="2444750" cy="2397125"/>
          </a:xfrm>
          <a:prstGeom prst="rect">
            <a:avLst/>
          </a:prstGeom>
          <a:noFill/>
          <a:ln>
            <a:noFill/>
          </a:ln>
        </p:spPr>
      </p:pic>
      <p:sp>
        <p:nvSpPr>
          <p:cNvPr id="232" name="Google Shape;232;p30"/>
          <p:cNvSpPr/>
          <p:nvPr/>
        </p:nvSpPr>
        <p:spPr>
          <a:xfrm>
            <a:off x="3992563" y="3901745"/>
            <a:ext cx="833437" cy="460375"/>
          </a:xfrm>
          <a:prstGeom prst="rightArrow">
            <a:avLst>
              <a:gd name="adj1" fmla="val 50000"/>
              <a:gd name="adj2" fmla="val 45259"/>
            </a:avLst>
          </a:prstGeom>
          <a:noFill/>
          <a:ln w="360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233" name="Google Shape;233;p30"/>
          <p:cNvPicPr preferRelativeResize="0"/>
          <p:nvPr/>
        </p:nvPicPr>
        <p:blipFill rotWithShape="1">
          <a:blip r:embed="rId5">
            <a:alphaModFix/>
          </a:blip>
          <a:srcRect/>
          <a:stretch/>
        </p:blipFill>
        <p:spPr>
          <a:xfrm>
            <a:off x="2571750" y="4711370"/>
            <a:ext cx="1404938" cy="1198563"/>
          </a:xfrm>
          <a:prstGeom prst="rect">
            <a:avLst/>
          </a:prstGeom>
          <a:noFill/>
          <a:ln>
            <a:noFill/>
          </a:ln>
        </p:spPr>
      </p:pic>
      <p:pic>
        <p:nvPicPr>
          <p:cNvPr id="234" name="Google Shape;234;p30"/>
          <p:cNvPicPr preferRelativeResize="0"/>
          <p:nvPr/>
        </p:nvPicPr>
        <p:blipFill rotWithShape="1">
          <a:blip r:embed="rId6">
            <a:alphaModFix/>
          </a:blip>
          <a:srcRect/>
          <a:stretch/>
        </p:blipFill>
        <p:spPr>
          <a:xfrm>
            <a:off x="2944813" y="2187245"/>
            <a:ext cx="936625" cy="1571625"/>
          </a:xfrm>
          <a:prstGeom prst="rect">
            <a:avLst/>
          </a:prstGeom>
          <a:noFill/>
          <a:ln>
            <a:noFill/>
          </a:ln>
        </p:spPr>
      </p:pic>
      <p:sp>
        <p:nvSpPr>
          <p:cNvPr id="235" name="Google Shape;235;p30"/>
          <p:cNvSpPr txBox="1"/>
          <p:nvPr/>
        </p:nvSpPr>
        <p:spPr>
          <a:xfrm>
            <a:off x="510186" y="1204967"/>
            <a:ext cx="7837327" cy="5847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ES" sz="3200" b="0" i="0" u="none" strike="noStrike" cap="none">
                <a:solidFill>
                  <a:srgbClr val="000000"/>
                </a:solidFill>
                <a:latin typeface="Arial"/>
                <a:ea typeface="Arial"/>
                <a:cs typeface="Arial"/>
                <a:sym typeface="Arial"/>
              </a:rPr>
              <a:t>Enormes cantidades de datos primarios</a:t>
            </a:r>
            <a:endParaRPr sz="32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1"/>
          <p:cNvPicPr preferRelativeResize="0"/>
          <p:nvPr/>
        </p:nvPicPr>
        <p:blipFill rotWithShape="1">
          <a:blip r:embed="rId3">
            <a:alphaModFix/>
          </a:blip>
          <a:srcRect/>
          <a:stretch/>
        </p:blipFill>
        <p:spPr>
          <a:xfrm>
            <a:off x="5770563" y="2079625"/>
            <a:ext cx="2627312" cy="1762125"/>
          </a:xfrm>
          <a:prstGeom prst="rect">
            <a:avLst/>
          </a:prstGeom>
          <a:noFill/>
          <a:ln>
            <a:noFill/>
          </a:ln>
        </p:spPr>
      </p:pic>
      <p:pic>
        <p:nvPicPr>
          <p:cNvPr id="244" name="Google Shape;244;p31"/>
          <p:cNvPicPr preferRelativeResize="0"/>
          <p:nvPr/>
        </p:nvPicPr>
        <p:blipFill rotWithShape="1">
          <a:blip r:embed="rId4">
            <a:alphaModFix/>
          </a:blip>
          <a:srcRect/>
          <a:stretch/>
        </p:blipFill>
        <p:spPr>
          <a:xfrm>
            <a:off x="2992438" y="2286000"/>
            <a:ext cx="2389187" cy="1579563"/>
          </a:xfrm>
          <a:prstGeom prst="rect">
            <a:avLst/>
          </a:prstGeom>
          <a:noFill/>
          <a:ln>
            <a:noFill/>
          </a:ln>
        </p:spPr>
      </p:pic>
      <p:pic>
        <p:nvPicPr>
          <p:cNvPr id="245" name="Google Shape;245;p31"/>
          <p:cNvPicPr preferRelativeResize="0"/>
          <p:nvPr/>
        </p:nvPicPr>
        <p:blipFill rotWithShape="1">
          <a:blip r:embed="rId5">
            <a:alphaModFix/>
          </a:blip>
          <a:srcRect/>
          <a:stretch/>
        </p:blipFill>
        <p:spPr>
          <a:xfrm>
            <a:off x="5803900" y="4181475"/>
            <a:ext cx="2444750" cy="1589088"/>
          </a:xfrm>
          <a:prstGeom prst="rect">
            <a:avLst/>
          </a:prstGeom>
          <a:noFill/>
          <a:ln>
            <a:noFill/>
          </a:ln>
        </p:spPr>
      </p:pic>
      <p:pic>
        <p:nvPicPr>
          <p:cNvPr id="246" name="Google Shape;246;p31"/>
          <p:cNvPicPr preferRelativeResize="0"/>
          <p:nvPr/>
        </p:nvPicPr>
        <p:blipFill rotWithShape="1">
          <a:blip r:embed="rId6">
            <a:alphaModFix/>
          </a:blip>
          <a:srcRect/>
          <a:stretch/>
        </p:blipFill>
        <p:spPr>
          <a:xfrm>
            <a:off x="627063" y="2151063"/>
            <a:ext cx="1754187" cy="1619250"/>
          </a:xfrm>
          <a:prstGeom prst="rect">
            <a:avLst/>
          </a:prstGeom>
          <a:noFill/>
          <a:ln>
            <a:noFill/>
          </a:ln>
        </p:spPr>
      </p:pic>
      <p:pic>
        <p:nvPicPr>
          <p:cNvPr id="247" name="Google Shape;247;p31"/>
          <p:cNvPicPr preferRelativeResize="0"/>
          <p:nvPr/>
        </p:nvPicPr>
        <p:blipFill rotWithShape="1">
          <a:blip r:embed="rId7">
            <a:alphaModFix/>
          </a:blip>
          <a:srcRect/>
          <a:stretch/>
        </p:blipFill>
        <p:spPr>
          <a:xfrm>
            <a:off x="547688" y="4071938"/>
            <a:ext cx="1825625" cy="1547812"/>
          </a:xfrm>
          <a:prstGeom prst="rect">
            <a:avLst/>
          </a:prstGeom>
          <a:noFill/>
          <a:ln>
            <a:noFill/>
          </a:ln>
        </p:spPr>
      </p:pic>
      <p:pic>
        <p:nvPicPr>
          <p:cNvPr id="248" name="Google Shape;248;p31"/>
          <p:cNvPicPr preferRelativeResize="0"/>
          <p:nvPr/>
        </p:nvPicPr>
        <p:blipFill rotWithShape="1">
          <a:blip r:embed="rId8">
            <a:alphaModFix/>
          </a:blip>
          <a:srcRect/>
          <a:stretch/>
        </p:blipFill>
        <p:spPr>
          <a:xfrm>
            <a:off x="2984500" y="4032250"/>
            <a:ext cx="2428875" cy="1714500"/>
          </a:xfrm>
          <a:prstGeom prst="rect">
            <a:avLst/>
          </a:prstGeom>
          <a:noFill/>
          <a:ln>
            <a:noFill/>
          </a:ln>
        </p:spPr>
      </p:pic>
      <p:sp>
        <p:nvSpPr>
          <p:cNvPr id="249" name="Google Shape;249;p31"/>
          <p:cNvSpPr txBox="1"/>
          <p:nvPr/>
        </p:nvSpPr>
        <p:spPr>
          <a:xfrm>
            <a:off x="510186" y="1204967"/>
            <a:ext cx="7837327" cy="5847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ES" sz="3200" b="0" i="0" u="none" strike="noStrike" cap="none">
                <a:solidFill>
                  <a:srgbClr val="000000"/>
                </a:solidFill>
                <a:latin typeface="Arial"/>
                <a:ea typeface="Arial"/>
                <a:cs typeface="Arial"/>
                <a:sym typeface="Arial"/>
              </a:rPr>
              <a:t>Datos + capacidad computacional..</a:t>
            </a:r>
            <a:endParaRPr sz="32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382588" y="1079708"/>
            <a:ext cx="8601075" cy="928687"/>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SzPts val="1400"/>
              <a:buNone/>
            </a:pPr>
            <a:r>
              <a:rPr lang="es-ES" sz="4000" b="0" i="0" u="none" strike="noStrike" cap="none">
                <a:solidFill>
                  <a:srgbClr val="000000"/>
                </a:solidFill>
                <a:latin typeface="Arial"/>
                <a:ea typeface="Arial"/>
                <a:cs typeface="Arial"/>
                <a:sym typeface="Arial"/>
              </a:rPr>
              <a:t>¿QUÉ ES LA ECOINFORMÁTICA?</a:t>
            </a:r>
            <a:endParaRPr/>
          </a:p>
        </p:txBody>
      </p:sp>
      <p:sp>
        <p:nvSpPr>
          <p:cNvPr id="258" name="Google Shape;258;p32"/>
          <p:cNvSpPr txBox="1">
            <a:spLocks noGrp="1"/>
          </p:cNvSpPr>
          <p:nvPr>
            <p:ph type="body" idx="1"/>
          </p:nvPr>
        </p:nvSpPr>
        <p:spPr>
          <a:xfrm>
            <a:off x="709613" y="2081420"/>
            <a:ext cx="7772400" cy="4114800"/>
          </a:xfrm>
          <a:prstGeom prst="rect">
            <a:avLst/>
          </a:prstGeom>
          <a:noFill/>
          <a:ln>
            <a:noFill/>
          </a:ln>
        </p:spPr>
        <p:txBody>
          <a:bodyPr spcFirstLastPara="1" wrap="square" lIns="91425" tIns="69725" rIns="91425" bIns="45700" anchor="t" anchorCtr="0">
            <a:noAutofit/>
          </a:bodyPr>
          <a:lstStyle/>
          <a:p>
            <a:pPr marL="341313" marR="0" lvl="0" indent="-341313" algn="l" rtl="0">
              <a:lnSpc>
                <a:spcPct val="93000"/>
              </a:lnSpc>
              <a:spcBef>
                <a:spcPts val="0"/>
              </a:spcBef>
              <a:spcAft>
                <a:spcPts val="0"/>
              </a:spcAft>
              <a:buClr>
                <a:srgbClr val="000000"/>
              </a:buClr>
              <a:buSzPts val="2600"/>
              <a:buFont typeface="Arial"/>
              <a:buChar char="•"/>
            </a:pPr>
            <a:r>
              <a:rPr lang="es-ES" sz="2600" b="1" i="0" u="none" strike="noStrike" cap="none">
                <a:solidFill>
                  <a:srgbClr val="000000"/>
                </a:solidFill>
                <a:latin typeface="Times New Roman"/>
                <a:ea typeface="Times New Roman"/>
                <a:cs typeface="Times New Roman"/>
                <a:sym typeface="Times New Roman"/>
              </a:rPr>
              <a:t>Definición (Michener 2012)</a:t>
            </a:r>
            <a:r>
              <a:rPr lang="es-ES" sz="2600" b="0" i="0" u="none" strike="noStrike" cap="none">
                <a:solidFill>
                  <a:srgbClr val="000000"/>
                </a:solidFill>
                <a:latin typeface="Times New Roman"/>
                <a:ea typeface="Times New Roman"/>
                <a:cs typeface="Times New Roman"/>
                <a:sym typeface="Times New Roman"/>
              </a:rPr>
              <a:t>: marco de trabajo que permite a los científicos </a:t>
            </a:r>
            <a:r>
              <a:rPr lang="es-ES" sz="2600" b="1" i="0" u="none" strike="noStrike" cap="none">
                <a:solidFill>
                  <a:srgbClr val="000000"/>
                </a:solidFill>
                <a:latin typeface="Times New Roman"/>
                <a:ea typeface="Times New Roman"/>
                <a:cs typeface="Times New Roman"/>
                <a:sym typeface="Times New Roman"/>
              </a:rPr>
              <a:t>generar nuevo conocimiento</a:t>
            </a:r>
            <a:r>
              <a:rPr lang="es-ES" sz="2600" b="0" i="0" u="none" strike="noStrike" cap="none">
                <a:solidFill>
                  <a:srgbClr val="000000"/>
                </a:solidFill>
                <a:latin typeface="Times New Roman"/>
                <a:ea typeface="Times New Roman"/>
                <a:cs typeface="Times New Roman"/>
                <a:sym typeface="Times New Roman"/>
              </a:rPr>
              <a:t> mediante </a:t>
            </a:r>
            <a:r>
              <a:rPr lang="es-ES" sz="2600" b="1" i="0" u="none" strike="noStrike" cap="none">
                <a:solidFill>
                  <a:srgbClr val="000000"/>
                </a:solidFill>
                <a:latin typeface="Times New Roman"/>
                <a:ea typeface="Times New Roman"/>
                <a:cs typeface="Times New Roman"/>
                <a:sym typeface="Times New Roman"/>
              </a:rPr>
              <a:t>métodos y tecnologías innovadoras</a:t>
            </a:r>
            <a:r>
              <a:rPr lang="es-ES" sz="2600" b="0" i="0" u="none" strike="noStrike" cap="none">
                <a:solidFill>
                  <a:srgbClr val="000000"/>
                </a:solidFill>
                <a:latin typeface="Times New Roman"/>
                <a:ea typeface="Times New Roman"/>
                <a:cs typeface="Times New Roman"/>
                <a:sym typeface="Times New Roman"/>
              </a:rPr>
              <a:t> para adquirir, gestionar, integrar, analizar, visualizar y preservar </a:t>
            </a:r>
            <a:r>
              <a:rPr lang="es-ES" sz="2600" b="1" i="0" u="none" strike="noStrike" cap="none">
                <a:solidFill>
                  <a:srgbClr val="000000"/>
                </a:solidFill>
                <a:latin typeface="Times New Roman"/>
                <a:ea typeface="Times New Roman"/>
                <a:cs typeface="Times New Roman"/>
                <a:sym typeface="Times New Roman"/>
              </a:rPr>
              <a:t>información</a:t>
            </a:r>
            <a:r>
              <a:rPr lang="es-ES" sz="2600" b="0" i="0" u="none" strike="noStrike" cap="none">
                <a:solidFill>
                  <a:srgbClr val="000000"/>
                </a:solidFill>
                <a:latin typeface="Times New Roman"/>
                <a:ea typeface="Times New Roman"/>
                <a:cs typeface="Times New Roman"/>
                <a:sym typeface="Times New Roman"/>
              </a:rPr>
              <a:t> biológica, ambiental y socio-económica.</a:t>
            </a:r>
            <a:endParaRPr/>
          </a:p>
          <a:p>
            <a:pPr marL="341313" marR="0" lvl="0" indent="-341313" algn="l" rtl="0">
              <a:lnSpc>
                <a:spcPct val="93000"/>
              </a:lnSpc>
              <a:spcBef>
                <a:spcPts val="800"/>
              </a:spcBef>
              <a:spcAft>
                <a:spcPts val="0"/>
              </a:spcAft>
              <a:buClr>
                <a:srgbClr val="000000"/>
              </a:buClr>
              <a:buSzPts val="2800"/>
              <a:buFont typeface="Arial"/>
              <a:buChar char="•"/>
            </a:pPr>
            <a:r>
              <a:rPr lang="es-ES" sz="2800" b="0" i="0" u="none" strike="noStrike" cap="none">
                <a:solidFill>
                  <a:srgbClr val="000000"/>
                </a:solidFill>
                <a:latin typeface="Times New Roman"/>
                <a:ea typeface="Times New Roman"/>
                <a:cs typeface="Times New Roman"/>
                <a:sym typeface="Times New Roman"/>
              </a:rPr>
              <a:t>Definición: </a:t>
            </a:r>
            <a:r>
              <a:rPr lang="es-ES" sz="2800" b="1" i="0" u="none" strike="noStrike" cap="none">
                <a:solidFill>
                  <a:srgbClr val="000000"/>
                </a:solidFill>
                <a:latin typeface="Times New Roman"/>
                <a:ea typeface="Times New Roman"/>
                <a:cs typeface="Times New Roman"/>
                <a:sym typeface="Times New Roman"/>
              </a:rPr>
              <a:t>Integración de la Ciencia de la Información con la Ecología</a:t>
            </a:r>
            <a:endParaRPr sz="2800" b="1"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p:nvPr/>
        </p:nvSpPr>
        <p:spPr>
          <a:xfrm>
            <a:off x="3502326" y="802195"/>
            <a:ext cx="1863306" cy="405501"/>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s-ES" sz="2400" b="0" i="0" u="sng" strike="noStrike" cap="none" dirty="0">
                <a:solidFill>
                  <a:srgbClr val="000000"/>
                </a:solidFill>
                <a:latin typeface="Arial"/>
                <a:ea typeface="Arial"/>
                <a:cs typeface="Arial"/>
                <a:sym typeface="Arial"/>
              </a:rPr>
              <a:t>Profesores</a:t>
            </a:r>
            <a:endParaRPr sz="1800" b="0" i="0" u="none" strike="noStrike" cap="none" dirty="0">
              <a:solidFill>
                <a:srgbClr val="000000"/>
              </a:solidFill>
              <a:latin typeface="Arial"/>
              <a:ea typeface="Arial"/>
              <a:cs typeface="Arial"/>
              <a:sym typeface="Arial"/>
            </a:endParaRPr>
          </a:p>
        </p:txBody>
      </p:sp>
      <p:pic>
        <p:nvPicPr>
          <p:cNvPr id="80" name="Google Shape;80;p15"/>
          <p:cNvPicPr preferRelativeResize="0"/>
          <p:nvPr/>
        </p:nvPicPr>
        <p:blipFill rotWithShape="1">
          <a:blip r:embed="rId3">
            <a:alphaModFix/>
          </a:blip>
          <a:srcRect/>
          <a:stretch/>
        </p:blipFill>
        <p:spPr>
          <a:xfrm>
            <a:off x="7794625" y="6234113"/>
            <a:ext cx="1168400" cy="392112"/>
          </a:xfrm>
          <a:prstGeom prst="rect">
            <a:avLst/>
          </a:prstGeom>
          <a:noFill/>
          <a:ln>
            <a:noFill/>
          </a:ln>
        </p:spPr>
      </p:pic>
      <p:grpSp>
        <p:nvGrpSpPr>
          <p:cNvPr id="2" name="Group 1">
            <a:extLst>
              <a:ext uri="{FF2B5EF4-FFF2-40B4-BE49-F238E27FC236}">
                <a16:creationId xmlns:a16="http://schemas.microsoft.com/office/drawing/2014/main" id="{9651A983-7944-3F82-FCA4-9AFF0386EE67}"/>
              </a:ext>
            </a:extLst>
          </p:cNvPr>
          <p:cNvGrpSpPr/>
          <p:nvPr/>
        </p:nvGrpSpPr>
        <p:grpSpPr>
          <a:xfrm>
            <a:off x="0" y="1435823"/>
            <a:ext cx="9333347" cy="5387136"/>
            <a:chOff x="0" y="1039007"/>
            <a:chExt cx="9333347" cy="5387136"/>
          </a:xfrm>
        </p:grpSpPr>
        <p:pic>
          <p:nvPicPr>
            <p:cNvPr id="3" name="Google Shape;82;p15">
              <a:extLst>
                <a:ext uri="{FF2B5EF4-FFF2-40B4-BE49-F238E27FC236}">
                  <a16:creationId xmlns:a16="http://schemas.microsoft.com/office/drawing/2014/main" id="{B477CFA4-05BD-E223-A818-BCDA4CFC175A}"/>
                </a:ext>
              </a:extLst>
            </p:cNvPr>
            <p:cNvPicPr preferRelativeResize="0"/>
            <p:nvPr/>
          </p:nvPicPr>
          <p:blipFill rotWithShape="1">
            <a:blip r:embed="rId4">
              <a:alphaModFix/>
            </a:blip>
            <a:srcRect l="12045" t="10975" r="40117" b="28840"/>
            <a:stretch/>
          </p:blipFill>
          <p:spPr>
            <a:xfrm>
              <a:off x="2201247" y="1039007"/>
              <a:ext cx="2316743" cy="2389993"/>
            </a:xfrm>
            <a:prstGeom prst="rect">
              <a:avLst/>
            </a:prstGeom>
            <a:noFill/>
            <a:ln>
              <a:noFill/>
            </a:ln>
          </p:spPr>
        </p:pic>
        <p:sp>
          <p:nvSpPr>
            <p:cNvPr id="4" name="Google Shape;83;p15">
              <a:extLst>
                <a:ext uri="{FF2B5EF4-FFF2-40B4-BE49-F238E27FC236}">
                  <a16:creationId xmlns:a16="http://schemas.microsoft.com/office/drawing/2014/main" id="{E4A73DD9-5E68-8A88-7DBE-0252BE1EEFDE}"/>
                </a:ext>
              </a:extLst>
            </p:cNvPr>
            <p:cNvSpPr txBox="1"/>
            <p:nvPr/>
          </p:nvSpPr>
          <p:spPr>
            <a:xfrm>
              <a:off x="0" y="1039008"/>
              <a:ext cx="2089190" cy="180666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s-ES" sz="1400" dirty="0">
                  <a:solidFill>
                    <a:srgbClr val="000000"/>
                  </a:solidFill>
                  <a:latin typeface="Arial" panose="020B0604020202020204" pitchFamily="34" charset="0"/>
                  <a:ea typeface="Arial"/>
                  <a:cs typeface="Arial" panose="020B0604020202020204" pitchFamily="34" charset="0"/>
                  <a:sym typeface="Arial"/>
                </a:rPr>
                <a:t>Carmen Quesada Ochoa</a:t>
              </a:r>
              <a:endParaRPr sz="1400" dirty="0">
                <a:latin typeface="Arial" panose="020B0604020202020204" pitchFamily="34" charset="0"/>
                <a:cs typeface="Arial" panose="020B0604020202020204" pitchFamily="34" charset="0"/>
              </a:endParaRPr>
            </a:p>
            <a:p>
              <a:pPr marL="0" marR="0" lvl="0" indent="0" algn="r" rtl="0">
                <a:spcBef>
                  <a:spcPts val="0"/>
                </a:spcBef>
                <a:spcAft>
                  <a:spcPts val="0"/>
                </a:spcAft>
                <a:buNone/>
              </a:pPr>
              <a:r>
                <a:rPr lang="es-ES" sz="1400" dirty="0">
                  <a:solidFill>
                    <a:srgbClr val="000000"/>
                  </a:solidFill>
                  <a:latin typeface="Arial" panose="020B0604020202020204" pitchFamily="34" charset="0"/>
                  <a:ea typeface="Arial"/>
                  <a:cs typeface="Arial" panose="020B0604020202020204" pitchFamily="34" charset="0"/>
                  <a:sym typeface="Arial"/>
                </a:rPr>
                <a:t>Conservadora Herbario UGR</a:t>
              </a:r>
              <a:endParaRPr sz="1400" dirty="0">
                <a:latin typeface="Arial" panose="020B0604020202020204" pitchFamily="34" charset="0"/>
                <a:cs typeface="Arial" panose="020B0604020202020204" pitchFamily="34" charset="0"/>
              </a:endParaRPr>
            </a:p>
            <a:p>
              <a:pPr marL="0" marR="0" lvl="0" indent="0" algn="r" rtl="0">
                <a:spcBef>
                  <a:spcPts val="0"/>
                </a:spcBef>
                <a:spcAft>
                  <a:spcPts val="0"/>
                </a:spcAft>
                <a:buNone/>
              </a:pPr>
              <a:r>
                <a:rPr lang="es-ES" sz="1400" dirty="0">
                  <a:solidFill>
                    <a:srgbClr val="000000"/>
                  </a:solidFill>
                  <a:latin typeface="Arial" panose="020B0604020202020204" pitchFamily="34" charset="0"/>
                  <a:ea typeface="Arial"/>
                  <a:cs typeface="Arial" panose="020B0604020202020204" pitchFamily="34" charset="0"/>
                  <a:sym typeface="Arial"/>
                </a:rPr>
                <a:t>http://</a:t>
              </a:r>
              <a:r>
                <a:rPr lang="es-ES" sz="1400" dirty="0" err="1">
                  <a:solidFill>
                    <a:srgbClr val="000000"/>
                  </a:solidFill>
                  <a:latin typeface="Arial" panose="020B0604020202020204" pitchFamily="34" charset="0"/>
                  <a:ea typeface="Arial"/>
                  <a:cs typeface="Arial" panose="020B0604020202020204" pitchFamily="34" charset="0"/>
                  <a:sym typeface="Arial"/>
                </a:rPr>
                <a:t>herbarium.ugr.es</a:t>
              </a:r>
              <a:r>
                <a:rPr lang="es-ES" sz="1400" dirty="0">
                  <a:solidFill>
                    <a:srgbClr val="000000"/>
                  </a:solidFill>
                  <a:latin typeface="Arial" panose="020B0604020202020204" pitchFamily="34" charset="0"/>
                  <a:ea typeface="Arial"/>
                  <a:cs typeface="Arial" panose="020B0604020202020204" pitchFamily="34" charset="0"/>
                  <a:sym typeface="Arial"/>
                </a:rPr>
                <a:t>/</a:t>
              </a:r>
              <a:endParaRPr sz="1400" dirty="0">
                <a:latin typeface="Arial" panose="020B0604020202020204" pitchFamily="34" charset="0"/>
                <a:cs typeface="Arial" panose="020B0604020202020204" pitchFamily="34" charset="0"/>
              </a:endParaRPr>
            </a:p>
            <a:p>
              <a:pPr marL="0" marR="0" lvl="0" indent="0" algn="r" rtl="0">
                <a:spcBef>
                  <a:spcPts val="0"/>
                </a:spcBef>
                <a:spcAft>
                  <a:spcPts val="0"/>
                </a:spcAft>
                <a:buNone/>
              </a:pPr>
              <a:r>
                <a:rPr lang="es-ES" sz="1400" dirty="0" err="1">
                  <a:solidFill>
                    <a:srgbClr val="000000"/>
                  </a:solidFill>
                  <a:latin typeface="Arial" panose="020B0604020202020204" pitchFamily="34" charset="0"/>
                  <a:ea typeface="Arial"/>
                  <a:cs typeface="Arial" panose="020B0604020202020204" pitchFamily="34" charset="0"/>
                  <a:sym typeface="Arial"/>
                </a:rPr>
                <a:t>cquesada@ugr.es</a:t>
              </a:r>
              <a:endParaRPr sz="1400" dirty="0">
                <a:solidFill>
                  <a:srgbClr val="000000"/>
                </a:solidFill>
                <a:latin typeface="Arial" panose="020B0604020202020204" pitchFamily="34" charset="0"/>
                <a:ea typeface="Arial"/>
                <a:cs typeface="Arial" panose="020B0604020202020204" pitchFamily="34" charset="0"/>
                <a:sym typeface="Arial"/>
              </a:endParaRPr>
            </a:p>
          </p:txBody>
        </p:sp>
        <p:pic>
          <p:nvPicPr>
            <p:cNvPr id="5" name="Google Shape;85;p15" descr="magana.jpg">
              <a:extLst>
                <a:ext uri="{FF2B5EF4-FFF2-40B4-BE49-F238E27FC236}">
                  <a16:creationId xmlns:a16="http://schemas.microsoft.com/office/drawing/2014/main" id="{BA541940-E3AE-11E5-05A0-806DE81200BB}"/>
                </a:ext>
              </a:extLst>
            </p:cNvPr>
            <p:cNvPicPr preferRelativeResize="0"/>
            <p:nvPr/>
          </p:nvPicPr>
          <p:blipFill rotWithShape="1">
            <a:blip r:embed="rId5">
              <a:alphaModFix/>
            </a:blip>
            <a:srcRect/>
            <a:stretch/>
          </p:blipFill>
          <p:spPr>
            <a:xfrm>
              <a:off x="4630048" y="1039008"/>
              <a:ext cx="2389993" cy="2389993"/>
            </a:xfrm>
            <a:prstGeom prst="rect">
              <a:avLst/>
            </a:prstGeom>
            <a:noFill/>
            <a:ln>
              <a:noFill/>
            </a:ln>
          </p:spPr>
        </p:pic>
        <p:sp>
          <p:nvSpPr>
            <p:cNvPr id="6" name="Google Shape;86;p15">
              <a:extLst>
                <a:ext uri="{FF2B5EF4-FFF2-40B4-BE49-F238E27FC236}">
                  <a16:creationId xmlns:a16="http://schemas.microsoft.com/office/drawing/2014/main" id="{CF79E0C2-7D28-D8E8-17A5-9E5F48397A83}"/>
                </a:ext>
              </a:extLst>
            </p:cNvPr>
            <p:cNvSpPr txBox="1"/>
            <p:nvPr/>
          </p:nvSpPr>
          <p:spPr>
            <a:xfrm>
              <a:off x="7137046" y="1139104"/>
              <a:ext cx="2196301" cy="1323439"/>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s-ES" sz="1400" dirty="0">
                  <a:solidFill>
                    <a:srgbClr val="000000"/>
                  </a:solidFill>
                  <a:latin typeface="Arial" panose="020B0604020202020204" pitchFamily="34" charset="0"/>
                  <a:ea typeface="Arial"/>
                  <a:cs typeface="Arial" panose="020B0604020202020204" pitchFamily="34" charset="0"/>
                  <a:sym typeface="Arial"/>
                </a:rPr>
                <a:t>Pedro J. Magaña Redondo</a:t>
              </a:r>
              <a:endParaRPr sz="1400" dirty="0">
                <a:latin typeface="Arial" panose="020B0604020202020204" pitchFamily="34" charset="0"/>
                <a:cs typeface="Arial" panose="020B0604020202020204" pitchFamily="34" charset="0"/>
              </a:endParaRPr>
            </a:p>
            <a:p>
              <a:pPr marL="0" marR="0" lvl="0" indent="0" rtl="0">
                <a:spcBef>
                  <a:spcPts val="0"/>
                </a:spcBef>
                <a:spcAft>
                  <a:spcPts val="0"/>
                </a:spcAft>
                <a:buNone/>
              </a:pPr>
              <a:r>
                <a:rPr lang="es-ES" sz="1400" dirty="0">
                  <a:solidFill>
                    <a:srgbClr val="000000"/>
                  </a:solidFill>
                  <a:latin typeface="Arial" panose="020B0604020202020204" pitchFamily="34" charset="0"/>
                  <a:ea typeface="Arial"/>
                  <a:cs typeface="Arial" panose="020B0604020202020204" pitchFamily="34" charset="0"/>
                  <a:sym typeface="Arial"/>
                </a:rPr>
                <a:t>Dinámica de fluidos ambientales sección marina. IISTA. UGR. </a:t>
              </a:r>
              <a:r>
                <a:rPr lang="es-ES" sz="1400" dirty="0" err="1">
                  <a:solidFill>
                    <a:srgbClr val="000000"/>
                  </a:solidFill>
                  <a:latin typeface="Arial" panose="020B0604020202020204" pitchFamily="34" charset="0"/>
                  <a:ea typeface="Arial"/>
                  <a:cs typeface="Arial" panose="020B0604020202020204" pitchFamily="34" charset="0"/>
                  <a:sym typeface="Arial"/>
                </a:rPr>
                <a:t>pmagana@ugr.es</a:t>
              </a:r>
              <a:endParaRPr sz="1400" dirty="0">
                <a:solidFill>
                  <a:srgbClr val="000000"/>
                </a:solidFill>
                <a:latin typeface="Arial" panose="020B0604020202020204" pitchFamily="34" charset="0"/>
                <a:ea typeface="Arial"/>
                <a:cs typeface="Arial" panose="020B0604020202020204" pitchFamily="34" charset="0"/>
                <a:sym typeface="Arial"/>
              </a:endParaRPr>
            </a:p>
          </p:txBody>
        </p:sp>
        <p:sp>
          <p:nvSpPr>
            <p:cNvPr id="7" name="Google Shape;87;p15">
              <a:extLst>
                <a:ext uri="{FF2B5EF4-FFF2-40B4-BE49-F238E27FC236}">
                  <a16:creationId xmlns:a16="http://schemas.microsoft.com/office/drawing/2014/main" id="{1410B773-4102-82FF-E627-D29C2CE1766B}"/>
                </a:ext>
              </a:extLst>
            </p:cNvPr>
            <p:cNvSpPr txBox="1"/>
            <p:nvPr/>
          </p:nvSpPr>
          <p:spPr>
            <a:xfrm>
              <a:off x="7137046" y="4073007"/>
              <a:ext cx="1739771" cy="10772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400" dirty="0">
                  <a:solidFill>
                    <a:srgbClr val="000000"/>
                  </a:solidFill>
                  <a:latin typeface="Arial" panose="020B0604020202020204" pitchFamily="34" charset="0"/>
                  <a:ea typeface="Arial"/>
                  <a:cs typeface="Arial" panose="020B0604020202020204" pitchFamily="34" charset="0"/>
                  <a:sym typeface="Arial"/>
                </a:rPr>
                <a:t>Francisco J. Bonet García. </a:t>
              </a:r>
              <a:r>
                <a:rPr lang="es-ES" sz="1400" dirty="0">
                  <a:latin typeface="Arial" panose="020B0604020202020204" pitchFamily="34" charset="0"/>
                  <a:cs typeface="Arial" panose="020B0604020202020204" pitchFamily="34" charset="0"/>
                </a:rPr>
                <a:t>Universidad de Córdoba.</a:t>
              </a:r>
              <a:endParaRPr sz="14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s-ES" sz="1400" dirty="0" err="1">
                  <a:latin typeface="Arial" panose="020B0604020202020204" pitchFamily="34" charset="0"/>
                  <a:cs typeface="Arial" panose="020B0604020202020204" pitchFamily="34" charset="0"/>
                </a:rPr>
                <a:t>fjbonet@uco.es</a:t>
              </a:r>
              <a:endParaRPr lang="es-ES" sz="14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sz="1400" dirty="0">
                <a:latin typeface="Arial" panose="020B0604020202020204" pitchFamily="34" charset="0"/>
                <a:cs typeface="Arial" panose="020B0604020202020204" pitchFamily="34" charset="0"/>
              </a:endParaRPr>
            </a:p>
          </p:txBody>
        </p:sp>
        <p:pic>
          <p:nvPicPr>
            <p:cNvPr id="8" name="Google Shape;88;p15">
              <a:extLst>
                <a:ext uri="{FF2B5EF4-FFF2-40B4-BE49-F238E27FC236}">
                  <a16:creationId xmlns:a16="http://schemas.microsoft.com/office/drawing/2014/main" id="{A3470A17-CD7F-12D2-4E90-CFB889277D31}"/>
                </a:ext>
              </a:extLst>
            </p:cNvPr>
            <p:cNvPicPr preferRelativeResize="0"/>
            <p:nvPr/>
          </p:nvPicPr>
          <p:blipFill>
            <a:blip r:embed="rId6">
              <a:alphaModFix/>
            </a:blip>
            <a:stretch>
              <a:fillRect/>
            </a:stretch>
          </p:blipFill>
          <p:spPr>
            <a:xfrm>
              <a:off x="4630048" y="4073007"/>
              <a:ext cx="2316743" cy="2353136"/>
            </a:xfrm>
            <a:prstGeom prst="rect">
              <a:avLst/>
            </a:prstGeom>
            <a:noFill/>
            <a:ln>
              <a:noFill/>
            </a:ln>
          </p:spPr>
        </p:pic>
        <p:pic>
          <p:nvPicPr>
            <p:cNvPr id="9" name="Picture 8">
              <a:extLst>
                <a:ext uri="{FF2B5EF4-FFF2-40B4-BE49-F238E27FC236}">
                  <a16:creationId xmlns:a16="http://schemas.microsoft.com/office/drawing/2014/main" id="{E2506048-034F-7427-3775-6FCEDE6B2D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9207" y="4073007"/>
              <a:ext cx="1813836" cy="2342872"/>
            </a:xfrm>
            <a:prstGeom prst="rect">
              <a:avLst/>
            </a:prstGeom>
          </p:spPr>
        </p:pic>
        <p:sp>
          <p:nvSpPr>
            <p:cNvPr id="10" name="TextBox 9">
              <a:extLst>
                <a:ext uri="{FF2B5EF4-FFF2-40B4-BE49-F238E27FC236}">
                  <a16:creationId xmlns:a16="http://schemas.microsoft.com/office/drawing/2014/main" id="{52634AC0-B488-5A75-C111-BDBCA1BC7D7C}"/>
                </a:ext>
              </a:extLst>
            </p:cNvPr>
            <p:cNvSpPr txBox="1"/>
            <p:nvPr/>
          </p:nvSpPr>
          <p:spPr>
            <a:xfrm>
              <a:off x="275354" y="4073007"/>
              <a:ext cx="2233598" cy="1466191"/>
            </a:xfrm>
            <a:prstGeom prst="rect">
              <a:avLst/>
            </a:prstGeom>
            <a:noFill/>
            <a:ln>
              <a:noFill/>
            </a:ln>
          </p:spPr>
          <p:txBody>
            <a:bodyPr spcFirstLastPara="1" wrap="square" lIns="91425" tIns="45700" rIns="91425" bIns="45700" anchor="t" anchorCtr="0">
              <a:noAutofit/>
            </a:bodyPr>
            <a:lstStyle>
              <a:defPPr>
                <a:defRPr lang="es-ES"/>
              </a:defPPr>
              <a:lvl1pPr marR="0" lvl="0" indent="0" algn="r">
                <a:spcBef>
                  <a:spcPts val="0"/>
                </a:spcBef>
                <a:spcAft>
                  <a:spcPts val="0"/>
                </a:spcAft>
                <a:buNone/>
                <a:defRPr sz="1400">
                  <a:solidFill>
                    <a:srgbClr val="000000"/>
                  </a:solidFill>
                  <a:latin typeface="Arial"/>
                  <a:ea typeface="Arial"/>
                  <a:cs typeface="Arial"/>
                </a:defRPr>
              </a:lvl1pPr>
            </a:lstStyle>
            <a:p>
              <a:r>
                <a:rPr lang="en-GB" dirty="0">
                  <a:latin typeface="Arial" panose="020B0604020202020204" pitchFamily="34" charset="0"/>
                  <a:cs typeface="Arial" panose="020B0604020202020204" pitchFamily="34" charset="0"/>
                </a:rPr>
                <a:t>Antonio J. Pérez-</a:t>
              </a:r>
              <a:r>
                <a:rPr lang="en-GB" dirty="0" err="1">
                  <a:latin typeface="Arial" panose="020B0604020202020204" pitchFamily="34" charset="0"/>
                  <a:cs typeface="Arial" panose="020B0604020202020204" pitchFamily="34" charset="0"/>
                </a:rPr>
                <a:t>Luque</a:t>
              </a:r>
              <a:r>
                <a:rPr lang="en-GB" dirty="0">
                  <a:latin typeface="Arial" panose="020B0604020202020204" pitchFamily="34" charset="0"/>
                  <a:cs typeface="Arial" panose="020B0604020202020204" pitchFamily="34" charset="0"/>
                </a:rPr>
                <a:t> </a:t>
              </a:r>
            </a:p>
            <a:p>
              <a:r>
                <a:rPr lang="en-GB" dirty="0" err="1">
                  <a:latin typeface="Arial" panose="020B0604020202020204" pitchFamily="34" charset="0"/>
                  <a:cs typeface="Arial" panose="020B0604020202020204" pitchFamily="34" charset="0"/>
                </a:rPr>
                <a:t>Estación</a:t>
              </a:r>
              <a:r>
                <a:rPr lang="en-GB" dirty="0">
                  <a:latin typeface="Arial" panose="020B0604020202020204" pitchFamily="34" charset="0"/>
                  <a:cs typeface="Arial" panose="020B0604020202020204" pitchFamily="34" charset="0"/>
                </a:rPr>
                <a:t> Experimental del </a:t>
              </a:r>
              <a:r>
                <a:rPr lang="en-GB" dirty="0" err="1">
                  <a:latin typeface="Arial" panose="020B0604020202020204" pitchFamily="34" charset="0"/>
                  <a:cs typeface="Arial" panose="020B0604020202020204" pitchFamily="34" charset="0"/>
                </a:rPr>
                <a:t>Zaidín</a:t>
              </a:r>
              <a:r>
                <a:rPr lang="en-GB" dirty="0">
                  <a:latin typeface="Arial" panose="020B0604020202020204" pitchFamily="34" charset="0"/>
                  <a:cs typeface="Arial" panose="020B0604020202020204" pitchFamily="34" charset="0"/>
                </a:rPr>
                <a:t> - CSIC </a:t>
              </a:r>
            </a:p>
            <a:p>
              <a:r>
                <a:rPr lang="en-GB" dirty="0" err="1">
                  <a:latin typeface="Arial" panose="020B0604020202020204" pitchFamily="34" charset="0"/>
                  <a:cs typeface="Arial" panose="020B0604020202020204" pitchFamily="34" charset="0"/>
                </a:rPr>
                <a:t>ajpelu@gmail.com</a:t>
              </a:r>
              <a:endParaRPr lang="en-GB" dirty="0">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3"/>
          <p:cNvSpPr txBox="1">
            <a:spLocks noGrp="1"/>
          </p:cNvSpPr>
          <p:nvPr>
            <p:ph type="body" idx="1"/>
          </p:nvPr>
        </p:nvSpPr>
        <p:spPr>
          <a:xfrm>
            <a:off x="677048" y="2048849"/>
            <a:ext cx="7772400" cy="4114800"/>
          </a:xfrm>
          <a:prstGeom prst="rect">
            <a:avLst/>
          </a:prstGeom>
          <a:noFill/>
          <a:ln>
            <a:noFill/>
          </a:ln>
        </p:spPr>
        <p:txBody>
          <a:bodyPr spcFirstLastPara="1" wrap="square" lIns="91425" tIns="67950" rIns="91425" bIns="45700" anchor="t" anchorCtr="0">
            <a:noAutofit/>
          </a:bodyPr>
          <a:lstStyle/>
          <a:p>
            <a:pPr marL="0" marR="0" lvl="0" indent="0" algn="l" rtl="0">
              <a:lnSpc>
                <a:spcPct val="93000"/>
              </a:lnSpc>
              <a:spcBef>
                <a:spcPts val="0"/>
              </a:spcBef>
              <a:spcAft>
                <a:spcPts val="0"/>
              </a:spcAft>
              <a:buSzPts val="1400"/>
              <a:buNone/>
            </a:pPr>
            <a:endParaRPr sz="2400" b="0" i="0" u="none" strike="noStrike" cap="none">
              <a:solidFill>
                <a:srgbClr val="000000"/>
              </a:solidFill>
              <a:latin typeface="Times New Roman"/>
              <a:ea typeface="Times New Roman"/>
              <a:cs typeface="Times New Roman"/>
              <a:sym typeface="Times New Roman"/>
            </a:endParaRPr>
          </a:p>
          <a:p>
            <a:pPr marL="741363" marR="0" lvl="1" indent="-284163" algn="l" rtl="0">
              <a:lnSpc>
                <a:spcPct val="93000"/>
              </a:lnSpc>
              <a:spcBef>
                <a:spcPts val="700"/>
              </a:spcBef>
              <a:spcAft>
                <a:spcPts val="0"/>
              </a:spcAft>
              <a:buClr>
                <a:srgbClr val="000000"/>
              </a:buClr>
              <a:buSzPts val="2400"/>
              <a:buFont typeface="Arial"/>
              <a:buChar char="–"/>
            </a:pPr>
            <a:r>
              <a:rPr lang="es-ES" sz="2400" b="0" i="0" u="none" strike="noStrike" cap="none">
                <a:solidFill>
                  <a:srgbClr val="000000"/>
                </a:solidFill>
                <a:latin typeface="Times New Roman"/>
                <a:ea typeface="Times New Roman"/>
                <a:cs typeface="Times New Roman"/>
                <a:sym typeface="Times New Roman"/>
              </a:rPr>
              <a:t>Facilitar la investigación y gestión ambiental desarrollando nuevas formas de acceso y análisis de los datos ecológicos</a:t>
            </a:r>
            <a:endParaRPr/>
          </a:p>
          <a:p>
            <a:pPr marL="741363" marR="0" lvl="1" indent="-284163" algn="l" rtl="0">
              <a:lnSpc>
                <a:spcPct val="93000"/>
              </a:lnSpc>
              <a:spcBef>
                <a:spcPts val="700"/>
              </a:spcBef>
              <a:spcAft>
                <a:spcPts val="0"/>
              </a:spcAft>
              <a:buClr>
                <a:srgbClr val="000000"/>
              </a:buClr>
              <a:buSzPts val="2400"/>
              <a:buFont typeface="Arial"/>
              <a:buChar char="–"/>
            </a:pPr>
            <a:r>
              <a:rPr lang="es-ES" sz="2400" b="0" i="0" u="none" strike="noStrike" cap="none">
                <a:solidFill>
                  <a:srgbClr val="000000"/>
                </a:solidFill>
                <a:latin typeface="Times New Roman"/>
                <a:ea typeface="Times New Roman"/>
                <a:cs typeface="Times New Roman"/>
                <a:sym typeface="Times New Roman"/>
              </a:rPr>
              <a:t>Incrementar la escala espacio-temporal de los estudios ecológicos</a:t>
            </a:r>
            <a:endParaRPr/>
          </a:p>
        </p:txBody>
      </p:sp>
      <p:sp>
        <p:nvSpPr>
          <p:cNvPr id="267" name="Google Shape;267;p33"/>
          <p:cNvSpPr txBox="1">
            <a:spLocks noGrp="1"/>
          </p:cNvSpPr>
          <p:nvPr>
            <p:ph type="title"/>
          </p:nvPr>
        </p:nvSpPr>
        <p:spPr>
          <a:xfrm>
            <a:off x="382588" y="1492220"/>
            <a:ext cx="8601075" cy="928687"/>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SzPts val="1400"/>
              <a:buNone/>
            </a:pPr>
            <a:r>
              <a:rPr lang="es-ES" sz="4000" b="0" i="0" u="none" strike="noStrike" cap="none">
                <a:solidFill>
                  <a:srgbClr val="000000"/>
                </a:solidFill>
                <a:latin typeface="Arial"/>
                <a:ea typeface="Arial"/>
                <a:cs typeface="Arial"/>
                <a:sym typeface="Arial"/>
              </a:rPr>
              <a:t>Objetivos</a:t>
            </a:r>
            <a:endParaRPr sz="40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34"/>
          <p:cNvPicPr preferRelativeResize="0"/>
          <p:nvPr/>
        </p:nvPicPr>
        <p:blipFill rotWithShape="1">
          <a:blip r:embed="rId3">
            <a:alphaModFix/>
          </a:blip>
          <a:srcRect/>
          <a:stretch/>
        </p:blipFill>
        <p:spPr>
          <a:xfrm>
            <a:off x="2054225" y="1178376"/>
            <a:ext cx="5108575" cy="4622800"/>
          </a:xfrm>
          <a:prstGeom prst="rect">
            <a:avLst/>
          </a:prstGeom>
          <a:noFill/>
          <a:ln>
            <a:noFill/>
          </a:ln>
        </p:spPr>
      </p:pic>
      <p:pic>
        <p:nvPicPr>
          <p:cNvPr id="276" name="Google Shape;276;p34"/>
          <p:cNvPicPr preferRelativeResize="0"/>
          <p:nvPr/>
        </p:nvPicPr>
        <p:blipFill rotWithShape="1">
          <a:blip r:embed="rId4">
            <a:alphaModFix/>
          </a:blip>
          <a:srcRect/>
          <a:stretch/>
        </p:blipFill>
        <p:spPr>
          <a:xfrm>
            <a:off x="5741988" y="5816441"/>
            <a:ext cx="3216275" cy="1003300"/>
          </a:xfrm>
          <a:prstGeom prst="rect">
            <a:avLst/>
          </a:prstGeom>
          <a:noFill/>
          <a:ln>
            <a:noFill/>
          </a:ln>
        </p:spPr>
      </p:pic>
      <p:sp>
        <p:nvSpPr>
          <p:cNvPr id="277" name="Google Shape;277;p34"/>
          <p:cNvSpPr txBox="1"/>
          <p:nvPr/>
        </p:nvSpPr>
        <p:spPr>
          <a:xfrm>
            <a:off x="6616699" y="1067043"/>
            <a:ext cx="2099883" cy="1462087"/>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Datos primarios: Redes sensoriales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Protocolos humanos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Satélites</a:t>
            </a:r>
            <a:endParaRPr sz="1400" b="0" i="0" u="none" strike="noStrike" cap="none">
              <a:solidFill>
                <a:srgbClr val="000000"/>
              </a:solidFill>
              <a:latin typeface="Arial"/>
              <a:ea typeface="Arial"/>
              <a:cs typeface="Arial"/>
              <a:sym typeface="Arial"/>
            </a:endParaRPr>
          </a:p>
        </p:txBody>
      </p:sp>
      <p:cxnSp>
        <p:nvCxnSpPr>
          <p:cNvPr id="278" name="Google Shape;278;p34"/>
          <p:cNvCxnSpPr/>
          <p:nvPr/>
        </p:nvCxnSpPr>
        <p:spPr>
          <a:xfrm rot="10800000" flipH="1">
            <a:off x="6473825" y="1645101"/>
            <a:ext cx="163513" cy="149225"/>
          </a:xfrm>
          <a:prstGeom prst="straightConnector1">
            <a:avLst/>
          </a:prstGeom>
          <a:noFill/>
          <a:ln w="9525" cap="flat" cmpd="sng">
            <a:solidFill>
              <a:srgbClr val="000000"/>
            </a:solidFill>
            <a:prstDash val="solid"/>
            <a:round/>
            <a:headEnd type="none" w="sm" len="sm"/>
            <a:tailEnd type="none" w="sm" len="sm"/>
          </a:ln>
        </p:spPr>
      </p:cxnSp>
      <p:sp>
        <p:nvSpPr>
          <p:cNvPr id="279" name="Google Shape;279;p34"/>
          <p:cNvSpPr txBox="1"/>
          <p:nvPr/>
        </p:nvSpPr>
        <p:spPr>
          <a:xfrm>
            <a:off x="7296150" y="2970663"/>
            <a:ext cx="1595438" cy="912813"/>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Criterios de calidad de datos</a:t>
            </a:r>
            <a:endParaRPr sz="1400" b="0" i="0" u="none" strike="noStrike" cap="none">
              <a:solidFill>
                <a:srgbClr val="000000"/>
              </a:solidFill>
              <a:latin typeface="Arial"/>
              <a:ea typeface="Arial"/>
              <a:cs typeface="Arial"/>
              <a:sym typeface="Arial"/>
            </a:endParaRPr>
          </a:p>
        </p:txBody>
      </p:sp>
      <p:cxnSp>
        <p:nvCxnSpPr>
          <p:cNvPr id="280" name="Google Shape;280;p34"/>
          <p:cNvCxnSpPr/>
          <p:nvPr/>
        </p:nvCxnSpPr>
        <p:spPr>
          <a:xfrm>
            <a:off x="7067550" y="3361188"/>
            <a:ext cx="182563" cy="1588"/>
          </a:xfrm>
          <a:prstGeom prst="straightConnector1">
            <a:avLst/>
          </a:prstGeom>
          <a:noFill/>
          <a:ln w="9525" cap="flat" cmpd="sng">
            <a:solidFill>
              <a:srgbClr val="000000"/>
            </a:solidFill>
            <a:prstDash val="solid"/>
            <a:round/>
            <a:headEnd type="none" w="sm" len="sm"/>
            <a:tailEnd type="none" w="sm" len="sm"/>
          </a:ln>
        </p:spPr>
      </p:cxnSp>
      <p:sp>
        <p:nvSpPr>
          <p:cNvPr id="281" name="Google Shape;281;p34"/>
          <p:cNvSpPr txBox="1"/>
          <p:nvPr/>
        </p:nvSpPr>
        <p:spPr>
          <a:xfrm>
            <a:off x="6699250" y="4469263"/>
            <a:ext cx="1595438" cy="639763"/>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Incorporación de metadatos</a:t>
            </a:r>
            <a:endParaRPr sz="1800" b="0" i="0" u="none" strike="noStrike" cap="none">
              <a:solidFill>
                <a:srgbClr val="0084D1"/>
              </a:solidFill>
              <a:latin typeface="Times New Roman"/>
              <a:ea typeface="Times New Roman"/>
              <a:cs typeface="Times New Roman"/>
              <a:sym typeface="Times New Roman"/>
            </a:endParaRPr>
          </a:p>
        </p:txBody>
      </p:sp>
      <p:cxnSp>
        <p:nvCxnSpPr>
          <p:cNvPr id="282" name="Google Shape;282;p34"/>
          <p:cNvCxnSpPr/>
          <p:nvPr/>
        </p:nvCxnSpPr>
        <p:spPr>
          <a:xfrm rot="10800000" flipH="1">
            <a:off x="6556375" y="4681988"/>
            <a:ext cx="200025" cy="12700"/>
          </a:xfrm>
          <a:prstGeom prst="straightConnector1">
            <a:avLst/>
          </a:prstGeom>
          <a:noFill/>
          <a:ln w="9525" cap="flat" cmpd="sng">
            <a:solidFill>
              <a:srgbClr val="000000"/>
            </a:solidFill>
            <a:prstDash val="solid"/>
            <a:round/>
            <a:headEnd type="none" w="sm" len="sm"/>
            <a:tailEnd type="none" w="sm" len="sm"/>
          </a:ln>
        </p:spPr>
      </p:cxnSp>
      <p:sp>
        <p:nvSpPr>
          <p:cNvPr id="283" name="Google Shape;283;p34"/>
          <p:cNvSpPr txBox="1"/>
          <p:nvPr/>
        </p:nvSpPr>
        <p:spPr>
          <a:xfrm>
            <a:off x="3690938" y="5690051"/>
            <a:ext cx="1981200" cy="639762"/>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Almacenamiento seguro</a:t>
            </a:r>
            <a:endParaRPr sz="1400" b="0" i="0" u="none" strike="noStrike" cap="none">
              <a:solidFill>
                <a:srgbClr val="000000"/>
              </a:solidFill>
              <a:latin typeface="Arial"/>
              <a:ea typeface="Arial"/>
              <a:cs typeface="Arial"/>
              <a:sym typeface="Arial"/>
            </a:endParaRPr>
          </a:p>
        </p:txBody>
      </p:sp>
      <p:cxnSp>
        <p:nvCxnSpPr>
          <p:cNvPr id="284" name="Google Shape;284;p34"/>
          <p:cNvCxnSpPr/>
          <p:nvPr/>
        </p:nvCxnSpPr>
        <p:spPr>
          <a:xfrm rot="10800000" flipH="1">
            <a:off x="4578350" y="5472563"/>
            <a:ext cx="1588" cy="158750"/>
          </a:xfrm>
          <a:prstGeom prst="straightConnector1">
            <a:avLst/>
          </a:prstGeom>
          <a:noFill/>
          <a:ln w="9525" cap="flat" cmpd="sng">
            <a:solidFill>
              <a:srgbClr val="000000"/>
            </a:solidFill>
            <a:prstDash val="solid"/>
            <a:round/>
            <a:headEnd type="none" w="sm" len="sm"/>
            <a:tailEnd type="none" w="sm" len="sm"/>
          </a:ln>
        </p:spPr>
      </p:cxnSp>
      <p:sp>
        <p:nvSpPr>
          <p:cNvPr id="285" name="Google Shape;285;p34"/>
          <p:cNvSpPr txBox="1"/>
          <p:nvPr/>
        </p:nvSpPr>
        <p:spPr>
          <a:xfrm>
            <a:off x="384175" y="4645476"/>
            <a:ext cx="2243138" cy="118745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Identificación de datos relevantes para abordar una cuestión concreta</a:t>
            </a:r>
            <a:endParaRPr sz="1400" b="0" i="0" u="none" strike="noStrike" cap="none">
              <a:solidFill>
                <a:srgbClr val="000000"/>
              </a:solidFill>
              <a:latin typeface="Arial"/>
              <a:ea typeface="Arial"/>
              <a:cs typeface="Arial"/>
              <a:sym typeface="Arial"/>
            </a:endParaRPr>
          </a:p>
        </p:txBody>
      </p:sp>
      <p:cxnSp>
        <p:nvCxnSpPr>
          <p:cNvPr id="286" name="Google Shape;286;p34"/>
          <p:cNvCxnSpPr/>
          <p:nvPr/>
        </p:nvCxnSpPr>
        <p:spPr>
          <a:xfrm rot="10800000" flipH="1">
            <a:off x="2435225" y="4870901"/>
            <a:ext cx="236538" cy="139700"/>
          </a:xfrm>
          <a:prstGeom prst="straightConnector1">
            <a:avLst/>
          </a:prstGeom>
          <a:noFill/>
          <a:ln w="9525" cap="flat" cmpd="sng">
            <a:solidFill>
              <a:srgbClr val="000000"/>
            </a:solidFill>
            <a:prstDash val="solid"/>
            <a:round/>
            <a:headEnd type="none" w="sm" len="sm"/>
            <a:tailEnd type="none" w="sm" len="sm"/>
          </a:ln>
        </p:spPr>
      </p:cxnSp>
      <p:sp>
        <p:nvSpPr>
          <p:cNvPr id="287" name="Google Shape;287;p34"/>
          <p:cNvSpPr txBox="1"/>
          <p:nvPr/>
        </p:nvSpPr>
        <p:spPr>
          <a:xfrm>
            <a:off x="487363" y="2956376"/>
            <a:ext cx="1595437" cy="912812"/>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Agregar datos de diversas fuentes</a:t>
            </a:r>
            <a:endParaRPr sz="1400" b="0" i="0" u="none" strike="noStrike" cap="none">
              <a:solidFill>
                <a:srgbClr val="000000"/>
              </a:solidFill>
              <a:latin typeface="Arial"/>
              <a:ea typeface="Arial"/>
              <a:cs typeface="Arial"/>
              <a:sym typeface="Arial"/>
            </a:endParaRPr>
          </a:p>
        </p:txBody>
      </p:sp>
      <p:cxnSp>
        <p:nvCxnSpPr>
          <p:cNvPr id="288" name="Google Shape;288;p34"/>
          <p:cNvCxnSpPr/>
          <p:nvPr/>
        </p:nvCxnSpPr>
        <p:spPr>
          <a:xfrm rot="10800000" flipH="1">
            <a:off x="1778000" y="3338963"/>
            <a:ext cx="309563" cy="12700"/>
          </a:xfrm>
          <a:prstGeom prst="straightConnector1">
            <a:avLst/>
          </a:prstGeom>
          <a:noFill/>
          <a:ln w="9525" cap="flat" cmpd="sng">
            <a:solidFill>
              <a:srgbClr val="000000"/>
            </a:solidFill>
            <a:prstDash val="solid"/>
            <a:round/>
            <a:headEnd type="none" w="sm" len="sm"/>
            <a:tailEnd type="none" w="sm" len="sm"/>
          </a:ln>
        </p:spPr>
      </p:cxnSp>
      <p:sp>
        <p:nvSpPr>
          <p:cNvPr id="289" name="Google Shape;289;p34"/>
          <p:cNvSpPr txBox="1"/>
          <p:nvPr/>
        </p:nvSpPr>
        <p:spPr>
          <a:xfrm>
            <a:off x="674688" y="902151"/>
            <a:ext cx="2359025" cy="912812"/>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Análisis estadístico, visualización resultados</a:t>
            </a:r>
            <a:endParaRPr sz="1400" b="0" i="0" u="none" strike="noStrike" cap="none">
              <a:solidFill>
                <a:srgbClr val="000000"/>
              </a:solidFill>
              <a:latin typeface="Arial"/>
              <a:ea typeface="Arial"/>
              <a:cs typeface="Arial"/>
              <a:sym typeface="Arial"/>
            </a:endParaRPr>
          </a:p>
        </p:txBody>
      </p:sp>
      <p:cxnSp>
        <p:nvCxnSpPr>
          <p:cNvPr id="290" name="Google Shape;290;p34"/>
          <p:cNvCxnSpPr/>
          <p:nvPr/>
        </p:nvCxnSpPr>
        <p:spPr>
          <a:xfrm>
            <a:off x="2516188" y="1572076"/>
            <a:ext cx="219075" cy="192087"/>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5"/>
          <p:cNvSpPr txBox="1"/>
          <p:nvPr/>
        </p:nvSpPr>
        <p:spPr>
          <a:xfrm>
            <a:off x="524650" y="720884"/>
            <a:ext cx="8085000" cy="116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Una visión heterodoxa de la ecoinformática...</a:t>
            </a:r>
            <a:endParaRPr sz="2400" b="0" i="0" u="none" strike="noStrike" cap="none">
              <a:solidFill>
                <a:srgbClr val="000000"/>
              </a:solidFill>
              <a:latin typeface="Arial"/>
              <a:ea typeface="Arial"/>
              <a:cs typeface="Arial"/>
              <a:sym typeface="Arial"/>
            </a:endParaRPr>
          </a:p>
        </p:txBody>
      </p:sp>
      <p:grpSp>
        <p:nvGrpSpPr>
          <p:cNvPr id="299" name="Google Shape;299;p35"/>
          <p:cNvGrpSpPr/>
          <p:nvPr/>
        </p:nvGrpSpPr>
        <p:grpSpPr>
          <a:xfrm>
            <a:off x="325200" y="1110148"/>
            <a:ext cx="8818800" cy="1121100"/>
            <a:chOff x="262500" y="1195625"/>
            <a:chExt cx="8818800" cy="1121100"/>
          </a:xfrm>
        </p:grpSpPr>
        <p:sp>
          <p:nvSpPr>
            <p:cNvPr id="300" name="Google Shape;300;p35"/>
            <p:cNvSpPr txBox="1"/>
            <p:nvPr/>
          </p:nvSpPr>
          <p:spPr>
            <a:xfrm>
              <a:off x="262500" y="1195625"/>
              <a:ext cx="8818800" cy="9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ES" sz="4000" b="0" i="0" u="none" strike="noStrike" cap="none">
                  <a:solidFill>
                    <a:srgbClr val="000000"/>
                  </a:solidFill>
                  <a:latin typeface="Arial"/>
                  <a:ea typeface="Arial"/>
                  <a:cs typeface="Arial"/>
                  <a:sym typeface="Arial"/>
                </a:rPr>
                <a:t>¡Las disciplinas científicas no existen!</a:t>
              </a:r>
              <a:endParaRPr sz="4000" b="0" i="0" u="none" strike="noStrike" cap="none">
                <a:solidFill>
                  <a:srgbClr val="000000"/>
                </a:solidFill>
                <a:latin typeface="Arial"/>
                <a:ea typeface="Arial"/>
                <a:cs typeface="Arial"/>
                <a:sym typeface="Arial"/>
              </a:endParaRPr>
            </a:p>
          </p:txBody>
        </p:sp>
        <p:sp>
          <p:nvSpPr>
            <p:cNvPr id="301" name="Google Shape;301;p35"/>
            <p:cNvSpPr txBox="1"/>
            <p:nvPr/>
          </p:nvSpPr>
          <p:spPr>
            <a:xfrm>
              <a:off x="524650" y="1886825"/>
              <a:ext cx="8022000" cy="42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(son constructos intelectuales que nos ayudan a comprender mejor el mundo. Si las tomamos demasiado en serio nos cierran la mente)</a:t>
              </a:r>
              <a:endParaRPr sz="1400" b="0" i="0" u="none" strike="noStrike" cap="none">
                <a:solidFill>
                  <a:srgbClr val="000000"/>
                </a:solidFill>
                <a:latin typeface="Arial"/>
                <a:ea typeface="Arial"/>
                <a:cs typeface="Arial"/>
                <a:sym typeface="Arial"/>
              </a:endParaRPr>
            </a:p>
          </p:txBody>
        </p:sp>
      </p:grpSp>
      <p:grpSp>
        <p:nvGrpSpPr>
          <p:cNvPr id="302" name="Google Shape;302;p35"/>
          <p:cNvGrpSpPr/>
          <p:nvPr/>
        </p:nvGrpSpPr>
        <p:grpSpPr>
          <a:xfrm>
            <a:off x="761960" y="2499523"/>
            <a:ext cx="8320390" cy="4185871"/>
            <a:chOff x="823610" y="2499523"/>
            <a:chExt cx="8320390" cy="4185871"/>
          </a:xfrm>
        </p:grpSpPr>
        <p:grpSp>
          <p:nvGrpSpPr>
            <p:cNvPr id="303" name="Google Shape;303;p35"/>
            <p:cNvGrpSpPr/>
            <p:nvPr/>
          </p:nvGrpSpPr>
          <p:grpSpPr>
            <a:xfrm>
              <a:off x="823610" y="2499523"/>
              <a:ext cx="8149484" cy="4185871"/>
              <a:chOff x="769378" y="2454880"/>
              <a:chExt cx="8149484" cy="4185871"/>
            </a:xfrm>
          </p:grpSpPr>
          <p:pic>
            <p:nvPicPr>
              <p:cNvPr id="304" name="Google Shape;304;p35"/>
              <p:cNvPicPr preferRelativeResize="0"/>
              <p:nvPr/>
            </p:nvPicPr>
            <p:blipFill rotWithShape="1">
              <a:blip r:embed="rId3">
                <a:alphaModFix/>
              </a:blip>
              <a:srcRect/>
              <a:stretch/>
            </p:blipFill>
            <p:spPr>
              <a:xfrm>
                <a:off x="769378" y="2454880"/>
                <a:ext cx="8149484" cy="4185871"/>
              </a:xfrm>
              <a:prstGeom prst="rect">
                <a:avLst/>
              </a:prstGeom>
              <a:noFill/>
              <a:ln>
                <a:noFill/>
              </a:ln>
            </p:spPr>
          </p:pic>
          <p:sp>
            <p:nvSpPr>
              <p:cNvPr id="305" name="Google Shape;305;p35"/>
              <p:cNvSpPr/>
              <p:nvPr/>
            </p:nvSpPr>
            <p:spPr>
              <a:xfrm rot="-257784">
                <a:off x="2325227" y="4507047"/>
                <a:ext cx="745125" cy="118366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200" b="0" i="0" u="none" strike="noStrike" cap="none">
                    <a:solidFill>
                      <a:schemeClr val="dk1"/>
                    </a:solidFill>
                    <a:latin typeface="Arial"/>
                    <a:ea typeface="Arial"/>
                    <a:cs typeface="Arial"/>
                    <a:sym typeface="Arial"/>
                  </a:rPr>
                  <a:t>Ecoinformática</a:t>
                </a:r>
                <a:endParaRPr sz="1200" b="0" i="0" u="none" strike="noStrike" cap="none">
                  <a:solidFill>
                    <a:schemeClr val="dk1"/>
                  </a:solidFill>
                  <a:latin typeface="Arial"/>
                  <a:ea typeface="Arial"/>
                  <a:cs typeface="Arial"/>
                  <a:sym typeface="Arial"/>
                </a:endParaRPr>
              </a:p>
            </p:txBody>
          </p:sp>
          <p:sp>
            <p:nvSpPr>
              <p:cNvPr id="306" name="Google Shape;306;p35"/>
              <p:cNvSpPr txBox="1"/>
              <p:nvPr/>
            </p:nvSpPr>
            <p:spPr>
              <a:xfrm>
                <a:off x="4013201" y="5644291"/>
                <a:ext cx="2057399" cy="400110"/>
              </a:xfrm>
              <a:prstGeom prst="rect">
                <a:avLst/>
              </a:prstGeom>
              <a:solidFill>
                <a:srgbClr val="75C64E"/>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000" b="0" i="0" u="none" strike="noStrike" cap="none">
                    <a:solidFill>
                      <a:srgbClr val="000000"/>
                    </a:solidFill>
                    <a:latin typeface="Arial"/>
                    <a:ea typeface="Arial"/>
                    <a:cs typeface="Arial"/>
                    <a:sym typeface="Arial"/>
                  </a:rPr>
                  <a:t>Ecoinformática</a:t>
                </a:r>
                <a:endParaRPr sz="2000" b="0" i="0" u="none" strike="noStrike" cap="none">
                  <a:solidFill>
                    <a:srgbClr val="000000"/>
                  </a:solidFill>
                  <a:latin typeface="Arial"/>
                  <a:ea typeface="Arial"/>
                  <a:cs typeface="Arial"/>
                  <a:sym typeface="Arial"/>
                </a:endParaRPr>
              </a:p>
            </p:txBody>
          </p:sp>
        </p:grpSp>
        <p:sp>
          <p:nvSpPr>
            <p:cNvPr id="307" name="Google Shape;307;p35"/>
            <p:cNvSpPr/>
            <p:nvPr/>
          </p:nvSpPr>
          <p:spPr>
            <a:xfrm>
              <a:off x="5394808" y="4163949"/>
              <a:ext cx="3749192" cy="2075828"/>
            </a:xfrm>
            <a:prstGeom prst="wedgeEllipseCallout">
              <a:avLst>
                <a:gd name="adj1" fmla="val -55845"/>
                <a:gd name="adj2" fmla="val -61125"/>
              </a:avLst>
            </a:prstGeom>
            <a:solidFill>
              <a:schemeClr val="lt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08" name="Google Shape;308;p35"/>
            <p:cNvPicPr preferRelativeResize="0"/>
            <p:nvPr/>
          </p:nvPicPr>
          <p:blipFill rotWithShape="1">
            <a:blip r:embed="rId4">
              <a:alphaModFix/>
            </a:blip>
            <a:srcRect b="44579"/>
            <a:stretch/>
          </p:blipFill>
          <p:spPr>
            <a:xfrm>
              <a:off x="7207250" y="4559300"/>
              <a:ext cx="1389700" cy="1212597"/>
            </a:xfrm>
            <a:prstGeom prst="rect">
              <a:avLst/>
            </a:prstGeom>
            <a:noFill/>
            <a:ln>
              <a:noFill/>
            </a:ln>
          </p:spPr>
        </p:pic>
        <p:sp>
          <p:nvSpPr>
            <p:cNvPr id="309" name="Google Shape;309;p35"/>
            <p:cNvSpPr txBox="1"/>
            <p:nvPr/>
          </p:nvSpPr>
          <p:spPr>
            <a:xfrm>
              <a:off x="5626100" y="4596448"/>
              <a:ext cx="1504950" cy="11695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¡Pon ecoinformática en tu vida y serás más consiliente!</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6"/>
          <p:cNvSpPr txBox="1"/>
          <p:nvPr/>
        </p:nvSpPr>
        <p:spPr>
          <a:xfrm>
            <a:off x="524650" y="720884"/>
            <a:ext cx="8085000" cy="116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Una visión heterodoxa de la ecoinformática...</a:t>
            </a:r>
            <a:endParaRPr sz="2400" b="0" i="0" u="none" strike="noStrike" cap="none">
              <a:solidFill>
                <a:srgbClr val="000000"/>
              </a:solidFill>
              <a:latin typeface="Arial"/>
              <a:ea typeface="Arial"/>
              <a:cs typeface="Arial"/>
              <a:sym typeface="Arial"/>
            </a:endParaRPr>
          </a:p>
        </p:txBody>
      </p:sp>
      <p:sp>
        <p:nvSpPr>
          <p:cNvPr id="318" name="Google Shape;318;p36"/>
          <p:cNvSpPr txBox="1"/>
          <p:nvPr/>
        </p:nvSpPr>
        <p:spPr>
          <a:xfrm>
            <a:off x="325200" y="1110148"/>
            <a:ext cx="8818800" cy="69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ES" sz="4000" b="0" i="0" u="none" strike="noStrike" cap="none">
                <a:solidFill>
                  <a:srgbClr val="000000"/>
                </a:solidFill>
                <a:latin typeface="Arial"/>
                <a:ea typeface="Arial"/>
                <a:cs typeface="Arial"/>
                <a:sym typeface="Arial"/>
              </a:rPr>
              <a:t>Quien tiene los datos tiene el poder</a:t>
            </a:r>
            <a:endParaRPr sz="4000" b="0" i="0" u="none" strike="noStrike" cap="none">
              <a:solidFill>
                <a:srgbClr val="000000"/>
              </a:solidFill>
              <a:latin typeface="Arial"/>
              <a:ea typeface="Arial"/>
              <a:cs typeface="Arial"/>
              <a:sym typeface="Arial"/>
            </a:endParaRPr>
          </a:p>
        </p:txBody>
      </p:sp>
      <p:sp>
        <p:nvSpPr>
          <p:cNvPr id="319" name="Google Shape;319;p36"/>
          <p:cNvSpPr txBox="1"/>
          <p:nvPr/>
        </p:nvSpPr>
        <p:spPr>
          <a:xfrm>
            <a:off x="587350" y="1801348"/>
            <a:ext cx="8022000" cy="42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 de cambiar el mundo y hacerlo más bonito (para todos)</a:t>
            </a:r>
            <a:endParaRPr sz="1400" b="0" i="0" u="none" strike="noStrike" cap="none">
              <a:solidFill>
                <a:srgbClr val="000000"/>
              </a:solidFill>
              <a:latin typeface="Arial"/>
              <a:ea typeface="Arial"/>
              <a:cs typeface="Arial"/>
              <a:sym typeface="Arial"/>
            </a:endParaRPr>
          </a:p>
        </p:txBody>
      </p:sp>
      <p:grpSp>
        <p:nvGrpSpPr>
          <p:cNvPr id="320" name="Google Shape;320;p36"/>
          <p:cNvGrpSpPr/>
          <p:nvPr/>
        </p:nvGrpSpPr>
        <p:grpSpPr>
          <a:xfrm>
            <a:off x="431291" y="2231248"/>
            <a:ext cx="8178359" cy="4335597"/>
            <a:chOff x="431291" y="2231248"/>
            <a:chExt cx="8178359" cy="4335597"/>
          </a:xfrm>
        </p:grpSpPr>
        <p:pic>
          <p:nvPicPr>
            <p:cNvPr id="321" name="Google Shape;321;p36"/>
            <p:cNvPicPr preferRelativeResize="0"/>
            <p:nvPr/>
          </p:nvPicPr>
          <p:blipFill rotWithShape="1">
            <a:blip r:embed="rId3">
              <a:alphaModFix/>
            </a:blip>
            <a:srcRect/>
            <a:stretch/>
          </p:blipFill>
          <p:spPr>
            <a:xfrm>
              <a:off x="431291" y="2231248"/>
              <a:ext cx="6069835" cy="4335597"/>
            </a:xfrm>
            <a:prstGeom prst="rect">
              <a:avLst/>
            </a:prstGeom>
            <a:noFill/>
            <a:ln>
              <a:noFill/>
            </a:ln>
          </p:spPr>
        </p:pic>
        <p:sp>
          <p:nvSpPr>
            <p:cNvPr id="322" name="Google Shape;322;p36"/>
            <p:cNvSpPr/>
            <p:nvPr/>
          </p:nvSpPr>
          <p:spPr>
            <a:xfrm>
              <a:off x="4504611" y="2231248"/>
              <a:ext cx="4105039" cy="1842515"/>
            </a:xfrm>
            <a:prstGeom prst="wedgeEllipseCallout">
              <a:avLst>
                <a:gd name="adj1" fmla="val -51185"/>
                <a:gd name="adj2" fmla="val 45592"/>
              </a:avLst>
            </a:prstGeom>
            <a:solidFill>
              <a:schemeClr val="lt1"/>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600" b="0" i="0" u="none" strike="noStrike" cap="none" dirty="0">
                  <a:solidFill>
                    <a:schemeClr val="dk1"/>
                  </a:solidFill>
                  <a:latin typeface="Arial"/>
                  <a:ea typeface="Arial"/>
                  <a:cs typeface="Arial"/>
                  <a:sym typeface="Arial"/>
                </a:rPr>
                <a:t>“Si tus datos y los procesos que operan sobre los mismos no están ni ordenados ni documentados no tienes ni poder ni tienes </a:t>
              </a:r>
              <a:r>
                <a:rPr lang="es-ES" sz="1600" b="0" i="0" u="none" strike="noStrike" cap="none" dirty="0" err="1">
                  <a:solidFill>
                    <a:schemeClr val="dk1"/>
                  </a:solidFill>
                  <a:latin typeface="Arial"/>
                  <a:ea typeface="Arial"/>
                  <a:cs typeface="Arial"/>
                  <a:sym typeface="Arial"/>
                </a:rPr>
                <a:t>ná</a:t>
              </a:r>
              <a:r>
                <a:rPr lang="es-ES" sz="1600" b="0" i="0" u="none" strike="noStrike" cap="none" dirty="0">
                  <a:solidFill>
                    <a:schemeClr val="dk1"/>
                  </a:solidFill>
                  <a:latin typeface="Arial"/>
                  <a:ea typeface="Arial"/>
                  <a:cs typeface="Arial"/>
                  <a:sym typeface="Arial"/>
                </a:rPr>
                <a:t>”</a:t>
              </a:r>
              <a:endParaRPr dirty="0"/>
            </a:p>
          </p:txBody>
        </p:sp>
      </p:grpSp>
      <p:grpSp>
        <p:nvGrpSpPr>
          <p:cNvPr id="323" name="Google Shape;323;p36"/>
          <p:cNvGrpSpPr/>
          <p:nvPr/>
        </p:nvGrpSpPr>
        <p:grpSpPr>
          <a:xfrm>
            <a:off x="5055706" y="4313395"/>
            <a:ext cx="3905594" cy="2120753"/>
            <a:chOff x="5055706" y="4313395"/>
            <a:chExt cx="3905594" cy="2120753"/>
          </a:xfrm>
        </p:grpSpPr>
        <p:sp>
          <p:nvSpPr>
            <p:cNvPr id="324" name="Google Shape;324;p36"/>
            <p:cNvSpPr/>
            <p:nvPr/>
          </p:nvSpPr>
          <p:spPr>
            <a:xfrm>
              <a:off x="5055706" y="4313395"/>
              <a:ext cx="3905594" cy="2120753"/>
            </a:xfrm>
            <a:prstGeom prst="cloudCallout">
              <a:avLst>
                <a:gd name="adj1" fmla="val -71212"/>
                <a:gd name="adj2" fmla="val -70192"/>
              </a:avLst>
            </a:prstGeom>
            <a:solidFill>
              <a:schemeClr val="lt1"/>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325" name="Google Shape;325;p36"/>
            <p:cNvSpPr txBox="1"/>
            <p:nvPr/>
          </p:nvSpPr>
          <p:spPr>
            <a:xfrm>
              <a:off x="5469741" y="4751923"/>
              <a:ext cx="3114891" cy="13849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0" i="0" u="none" strike="noStrike" cap="none" dirty="0">
                  <a:solidFill>
                    <a:srgbClr val="000000"/>
                  </a:solidFill>
                  <a:latin typeface="Arial"/>
                  <a:ea typeface="Arial"/>
                  <a:cs typeface="Arial"/>
                  <a:sym typeface="Arial"/>
                </a:rPr>
                <a:t>Si estos humanos entendieran que la ciencia es una empresa social cuyo fin último es la acumulación de conocimiento como bien público (</a:t>
              </a:r>
              <a:r>
                <a:rPr lang="es-ES" sz="1400" b="0" i="0" u="none" strike="noStrike" cap="none" dirty="0" err="1">
                  <a:solidFill>
                    <a:srgbClr val="000000"/>
                  </a:solidFill>
                  <a:latin typeface="Arial"/>
                  <a:ea typeface="Arial"/>
                  <a:cs typeface="Arial"/>
                  <a:sym typeface="Arial"/>
                </a:rPr>
                <a:t>Munafó</a:t>
              </a:r>
              <a:r>
                <a:rPr lang="es-ES" sz="1400" b="0" i="0" u="none" strike="noStrike" cap="none" dirty="0">
                  <a:solidFill>
                    <a:srgbClr val="000000"/>
                  </a:solidFill>
                  <a:latin typeface="Arial"/>
                  <a:ea typeface="Arial"/>
                  <a:cs typeface="Arial"/>
                  <a:sym typeface="Arial"/>
                </a:rPr>
                <a:t> et al. 2017), les iría mucho mejor.</a:t>
              </a: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7"/>
          <p:cNvSpPr txBox="1"/>
          <p:nvPr/>
        </p:nvSpPr>
        <p:spPr>
          <a:xfrm>
            <a:off x="524650" y="720884"/>
            <a:ext cx="8085000" cy="116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Una visión heterodoxa de la ecoinformática...</a:t>
            </a:r>
            <a:endParaRPr sz="2400" b="0" i="0" u="none" strike="noStrike" cap="none">
              <a:solidFill>
                <a:srgbClr val="000000"/>
              </a:solidFill>
              <a:latin typeface="Arial"/>
              <a:ea typeface="Arial"/>
              <a:cs typeface="Arial"/>
              <a:sym typeface="Arial"/>
            </a:endParaRPr>
          </a:p>
        </p:txBody>
      </p:sp>
      <p:sp>
        <p:nvSpPr>
          <p:cNvPr id="334" name="Google Shape;334;p37"/>
          <p:cNvSpPr txBox="1"/>
          <p:nvPr/>
        </p:nvSpPr>
        <p:spPr>
          <a:xfrm>
            <a:off x="325200" y="1110148"/>
            <a:ext cx="8818800" cy="69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ES" sz="4000" b="0" i="0" u="none" strike="noStrike" cap="none">
                <a:solidFill>
                  <a:srgbClr val="000000"/>
                </a:solidFill>
                <a:latin typeface="Arial"/>
                <a:ea typeface="Arial"/>
                <a:cs typeface="Arial"/>
                <a:sym typeface="Arial"/>
              </a:rPr>
              <a:t>Las herramientas son herramientas</a:t>
            </a:r>
            <a:endParaRPr sz="4000" b="0" i="0" u="none" strike="noStrike" cap="none">
              <a:solidFill>
                <a:srgbClr val="000000"/>
              </a:solidFill>
              <a:latin typeface="Arial"/>
              <a:ea typeface="Arial"/>
              <a:cs typeface="Arial"/>
              <a:sym typeface="Arial"/>
            </a:endParaRPr>
          </a:p>
        </p:txBody>
      </p:sp>
      <p:sp>
        <p:nvSpPr>
          <p:cNvPr id="335" name="Google Shape;335;p37"/>
          <p:cNvSpPr txBox="1"/>
          <p:nvPr/>
        </p:nvSpPr>
        <p:spPr>
          <a:xfrm>
            <a:off x="587350" y="1801348"/>
            <a:ext cx="8022000" cy="42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 y sirven cuando se usan para resolver problemas.</a:t>
            </a:r>
            <a:endParaRPr sz="1400" b="0" i="0" u="none" strike="noStrike" cap="none">
              <a:solidFill>
                <a:srgbClr val="000000"/>
              </a:solidFill>
              <a:latin typeface="Arial"/>
              <a:ea typeface="Arial"/>
              <a:cs typeface="Arial"/>
              <a:sym typeface="Arial"/>
            </a:endParaRPr>
          </a:p>
        </p:txBody>
      </p:sp>
      <p:grpSp>
        <p:nvGrpSpPr>
          <p:cNvPr id="336" name="Google Shape;336;p37"/>
          <p:cNvGrpSpPr/>
          <p:nvPr/>
        </p:nvGrpSpPr>
        <p:grpSpPr>
          <a:xfrm>
            <a:off x="-115513" y="2137320"/>
            <a:ext cx="9463115" cy="4798702"/>
            <a:chOff x="-115513" y="2137320"/>
            <a:chExt cx="9463115" cy="4798702"/>
          </a:xfrm>
        </p:grpSpPr>
        <p:pic>
          <p:nvPicPr>
            <p:cNvPr id="337" name="Google Shape;337;p37"/>
            <p:cNvPicPr preferRelativeResize="0"/>
            <p:nvPr/>
          </p:nvPicPr>
          <p:blipFill rotWithShape="1">
            <a:blip r:embed="rId3">
              <a:alphaModFix/>
            </a:blip>
            <a:srcRect l="42757" t="29352" r="23361" b="44966"/>
            <a:stretch/>
          </p:blipFill>
          <p:spPr>
            <a:xfrm>
              <a:off x="-27831" y="2319007"/>
              <a:ext cx="7157541" cy="4535659"/>
            </a:xfrm>
            <a:prstGeom prst="rect">
              <a:avLst/>
            </a:prstGeom>
            <a:noFill/>
            <a:ln>
              <a:noFill/>
            </a:ln>
          </p:spPr>
        </p:pic>
        <p:sp>
          <p:nvSpPr>
            <p:cNvPr id="338" name="Google Shape;338;p37"/>
            <p:cNvSpPr/>
            <p:nvPr/>
          </p:nvSpPr>
          <p:spPr>
            <a:xfrm>
              <a:off x="2079449" y="2137320"/>
              <a:ext cx="5376324" cy="2488216"/>
            </a:xfrm>
            <a:custGeom>
              <a:avLst/>
              <a:gdLst/>
              <a:ahLst/>
              <a:cxnLst/>
              <a:rect l="l" t="t" r="r" b="b"/>
              <a:pathLst>
                <a:path w="3841750" h="1778000" extrusionOk="0">
                  <a:moveTo>
                    <a:pt x="0" y="425450"/>
                  </a:moveTo>
                  <a:lnTo>
                    <a:pt x="234950" y="787400"/>
                  </a:lnTo>
                  <a:lnTo>
                    <a:pt x="850900" y="971550"/>
                  </a:lnTo>
                  <a:lnTo>
                    <a:pt x="1530350" y="1384300"/>
                  </a:lnTo>
                  <a:lnTo>
                    <a:pt x="1631950" y="1778000"/>
                  </a:lnTo>
                  <a:lnTo>
                    <a:pt x="2419350" y="1771650"/>
                  </a:lnTo>
                  <a:lnTo>
                    <a:pt x="2622550" y="1708150"/>
                  </a:lnTo>
                  <a:lnTo>
                    <a:pt x="2743200" y="1581150"/>
                  </a:lnTo>
                  <a:lnTo>
                    <a:pt x="2946400" y="1517650"/>
                  </a:lnTo>
                  <a:lnTo>
                    <a:pt x="3181350" y="1555750"/>
                  </a:lnTo>
                  <a:lnTo>
                    <a:pt x="3371850" y="1663700"/>
                  </a:lnTo>
                  <a:lnTo>
                    <a:pt x="3435350" y="1758950"/>
                  </a:lnTo>
                  <a:lnTo>
                    <a:pt x="3841750" y="1689100"/>
                  </a:lnTo>
                  <a:lnTo>
                    <a:pt x="3632200" y="76200"/>
                  </a:lnTo>
                  <a:lnTo>
                    <a:pt x="114300" y="0"/>
                  </a:lnTo>
                  <a:lnTo>
                    <a:pt x="0" y="42545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9" name="Google Shape;339;p37"/>
            <p:cNvSpPr/>
            <p:nvPr/>
          </p:nvSpPr>
          <p:spPr>
            <a:xfrm>
              <a:off x="-115513" y="2181752"/>
              <a:ext cx="2657059" cy="4754270"/>
            </a:xfrm>
            <a:custGeom>
              <a:avLst/>
              <a:gdLst/>
              <a:ahLst/>
              <a:cxnLst/>
              <a:rect l="l" t="t" r="r" b="b"/>
              <a:pathLst>
                <a:path w="1898650" h="3397250" extrusionOk="0">
                  <a:moveTo>
                    <a:pt x="1562100" y="400050"/>
                  </a:moveTo>
                  <a:lnTo>
                    <a:pt x="1238250" y="590550"/>
                  </a:lnTo>
                  <a:lnTo>
                    <a:pt x="1054100" y="736600"/>
                  </a:lnTo>
                  <a:lnTo>
                    <a:pt x="914400" y="908050"/>
                  </a:lnTo>
                  <a:lnTo>
                    <a:pt x="749300" y="1104900"/>
                  </a:lnTo>
                  <a:lnTo>
                    <a:pt x="704850" y="1181100"/>
                  </a:lnTo>
                  <a:lnTo>
                    <a:pt x="908050" y="1377950"/>
                  </a:lnTo>
                  <a:lnTo>
                    <a:pt x="971550" y="1435100"/>
                  </a:lnTo>
                  <a:lnTo>
                    <a:pt x="996950" y="1600200"/>
                  </a:lnTo>
                  <a:lnTo>
                    <a:pt x="1047750" y="1739900"/>
                  </a:lnTo>
                  <a:lnTo>
                    <a:pt x="1054100" y="1752600"/>
                  </a:lnTo>
                  <a:lnTo>
                    <a:pt x="990600" y="1752600"/>
                  </a:lnTo>
                  <a:lnTo>
                    <a:pt x="876300" y="1631950"/>
                  </a:lnTo>
                  <a:lnTo>
                    <a:pt x="723900" y="1581150"/>
                  </a:lnTo>
                  <a:lnTo>
                    <a:pt x="565150" y="1593850"/>
                  </a:lnTo>
                  <a:lnTo>
                    <a:pt x="400050" y="1651000"/>
                  </a:lnTo>
                  <a:lnTo>
                    <a:pt x="285750" y="1790700"/>
                  </a:lnTo>
                  <a:lnTo>
                    <a:pt x="234950" y="1943100"/>
                  </a:lnTo>
                  <a:lnTo>
                    <a:pt x="247650" y="2076450"/>
                  </a:lnTo>
                  <a:lnTo>
                    <a:pt x="330200" y="2247900"/>
                  </a:lnTo>
                  <a:lnTo>
                    <a:pt x="463550" y="2355850"/>
                  </a:lnTo>
                  <a:lnTo>
                    <a:pt x="609600" y="2387600"/>
                  </a:lnTo>
                  <a:lnTo>
                    <a:pt x="768350" y="2368550"/>
                  </a:lnTo>
                  <a:lnTo>
                    <a:pt x="920750" y="2279650"/>
                  </a:lnTo>
                  <a:lnTo>
                    <a:pt x="990600" y="2197100"/>
                  </a:lnTo>
                  <a:lnTo>
                    <a:pt x="1454150" y="2203450"/>
                  </a:lnTo>
                  <a:lnTo>
                    <a:pt x="1498600" y="2451100"/>
                  </a:lnTo>
                  <a:lnTo>
                    <a:pt x="1593850" y="2546350"/>
                  </a:lnTo>
                  <a:lnTo>
                    <a:pt x="1752600" y="2597150"/>
                  </a:lnTo>
                  <a:lnTo>
                    <a:pt x="1898650" y="2559050"/>
                  </a:lnTo>
                  <a:lnTo>
                    <a:pt x="1873250" y="3359150"/>
                  </a:lnTo>
                  <a:lnTo>
                    <a:pt x="0" y="3397250"/>
                  </a:lnTo>
                  <a:lnTo>
                    <a:pt x="0" y="88900"/>
                  </a:lnTo>
                  <a:lnTo>
                    <a:pt x="12700" y="6350"/>
                  </a:lnTo>
                  <a:lnTo>
                    <a:pt x="1581150" y="0"/>
                  </a:lnTo>
                  <a:lnTo>
                    <a:pt x="1892300" y="114300"/>
                  </a:lnTo>
                  <a:lnTo>
                    <a:pt x="1562100" y="40005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0" name="Google Shape;340;p37"/>
            <p:cNvSpPr/>
            <p:nvPr/>
          </p:nvSpPr>
          <p:spPr>
            <a:xfrm>
              <a:off x="2399363" y="5060974"/>
              <a:ext cx="4869794" cy="1830616"/>
            </a:xfrm>
            <a:custGeom>
              <a:avLst/>
              <a:gdLst/>
              <a:ahLst/>
              <a:cxnLst/>
              <a:rect l="l" t="t" r="r" b="b"/>
              <a:pathLst>
                <a:path w="3479800" h="1308100" extrusionOk="0">
                  <a:moveTo>
                    <a:pt x="82550" y="501650"/>
                  </a:moveTo>
                  <a:lnTo>
                    <a:pt x="254000" y="584200"/>
                  </a:lnTo>
                  <a:lnTo>
                    <a:pt x="400050" y="596900"/>
                  </a:lnTo>
                  <a:lnTo>
                    <a:pt x="488950" y="533400"/>
                  </a:lnTo>
                  <a:lnTo>
                    <a:pt x="654050" y="615950"/>
                  </a:lnTo>
                  <a:lnTo>
                    <a:pt x="857250" y="628650"/>
                  </a:lnTo>
                  <a:lnTo>
                    <a:pt x="984250" y="577850"/>
                  </a:lnTo>
                  <a:lnTo>
                    <a:pt x="1016000" y="533400"/>
                  </a:lnTo>
                  <a:lnTo>
                    <a:pt x="1289050" y="520700"/>
                  </a:lnTo>
                  <a:lnTo>
                    <a:pt x="1416050" y="425450"/>
                  </a:lnTo>
                  <a:lnTo>
                    <a:pt x="1441450" y="355600"/>
                  </a:lnTo>
                  <a:lnTo>
                    <a:pt x="1631950" y="317500"/>
                  </a:lnTo>
                  <a:lnTo>
                    <a:pt x="1739900" y="203200"/>
                  </a:lnTo>
                  <a:lnTo>
                    <a:pt x="1727200" y="146050"/>
                  </a:lnTo>
                  <a:lnTo>
                    <a:pt x="2139950" y="139700"/>
                  </a:lnTo>
                  <a:lnTo>
                    <a:pt x="2368550" y="209550"/>
                  </a:lnTo>
                  <a:lnTo>
                    <a:pt x="2489200" y="330200"/>
                  </a:lnTo>
                  <a:lnTo>
                    <a:pt x="2711450" y="431800"/>
                  </a:lnTo>
                  <a:lnTo>
                    <a:pt x="2901950" y="457200"/>
                  </a:lnTo>
                  <a:lnTo>
                    <a:pt x="3086100" y="361950"/>
                  </a:lnTo>
                  <a:lnTo>
                    <a:pt x="3257550" y="203200"/>
                  </a:lnTo>
                  <a:lnTo>
                    <a:pt x="3289300" y="63500"/>
                  </a:lnTo>
                  <a:lnTo>
                    <a:pt x="3308350" y="0"/>
                  </a:lnTo>
                  <a:lnTo>
                    <a:pt x="3479800" y="0"/>
                  </a:lnTo>
                  <a:lnTo>
                    <a:pt x="3403600" y="1308100"/>
                  </a:lnTo>
                  <a:lnTo>
                    <a:pt x="0" y="1301750"/>
                  </a:lnTo>
                  <a:lnTo>
                    <a:pt x="82550" y="50165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1" name="Google Shape;341;p37"/>
            <p:cNvSpPr/>
            <p:nvPr/>
          </p:nvSpPr>
          <p:spPr>
            <a:xfrm>
              <a:off x="6318303" y="4483352"/>
              <a:ext cx="924195" cy="737578"/>
            </a:xfrm>
            <a:custGeom>
              <a:avLst/>
              <a:gdLst/>
              <a:ahLst/>
              <a:cxnLst/>
              <a:rect l="l" t="t" r="r" b="b"/>
              <a:pathLst>
                <a:path w="660400" h="527050" extrusionOk="0">
                  <a:moveTo>
                    <a:pt x="355600" y="95250"/>
                  </a:moveTo>
                  <a:lnTo>
                    <a:pt x="12700" y="203200"/>
                  </a:lnTo>
                  <a:lnTo>
                    <a:pt x="0" y="393700"/>
                  </a:lnTo>
                  <a:lnTo>
                    <a:pt x="127000" y="527050"/>
                  </a:lnTo>
                  <a:lnTo>
                    <a:pt x="457200" y="444500"/>
                  </a:lnTo>
                  <a:lnTo>
                    <a:pt x="660400" y="393700"/>
                  </a:lnTo>
                  <a:lnTo>
                    <a:pt x="603250" y="0"/>
                  </a:lnTo>
                  <a:lnTo>
                    <a:pt x="355600" y="9525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2" name="Google Shape;342;p37"/>
            <p:cNvSpPr txBox="1"/>
            <p:nvPr/>
          </p:nvSpPr>
          <p:spPr>
            <a:xfrm>
              <a:off x="1427802" y="4016604"/>
              <a:ext cx="2501334"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400" b="1" i="0" u="none" strike="noStrike" cap="none">
                  <a:solidFill>
                    <a:srgbClr val="000000"/>
                  </a:solidFill>
                  <a:latin typeface="Arial"/>
                  <a:ea typeface="Arial"/>
                  <a:cs typeface="Arial"/>
                  <a:sym typeface="Arial"/>
                </a:rPr>
                <a:t>Alumnos</a:t>
              </a:r>
              <a:endParaRPr/>
            </a:p>
          </p:txBody>
        </p:sp>
        <p:sp>
          <p:nvSpPr>
            <p:cNvPr id="343" name="Google Shape;343;p37"/>
            <p:cNvSpPr txBox="1"/>
            <p:nvPr/>
          </p:nvSpPr>
          <p:spPr>
            <a:xfrm>
              <a:off x="4221369" y="4682413"/>
              <a:ext cx="2252674"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100" b="1" i="0" u="none" strike="noStrike" cap="none">
                  <a:solidFill>
                    <a:schemeClr val="lt1"/>
                  </a:solidFill>
                  <a:latin typeface="Arial"/>
                  <a:ea typeface="Arial"/>
                  <a:cs typeface="Arial"/>
                  <a:sym typeface="Arial"/>
                </a:rPr>
                <a:t>SIG, R, GEE, etc</a:t>
              </a:r>
              <a:endParaRPr sz="2100" b="1" i="0" u="none" strike="noStrike" cap="none">
                <a:solidFill>
                  <a:schemeClr val="lt1"/>
                </a:solidFill>
                <a:latin typeface="Arial"/>
                <a:ea typeface="Arial"/>
                <a:cs typeface="Arial"/>
                <a:sym typeface="Arial"/>
              </a:endParaRPr>
            </a:p>
          </p:txBody>
        </p:sp>
        <p:pic>
          <p:nvPicPr>
            <p:cNvPr id="344" name="Google Shape;344;p37" descr="Screen Shot 2017-06-20 at 22.17.29.png"/>
            <p:cNvPicPr preferRelativeResize="0"/>
            <p:nvPr/>
          </p:nvPicPr>
          <p:blipFill rotWithShape="1">
            <a:blip r:embed="rId4">
              <a:alphaModFix/>
            </a:blip>
            <a:srcRect t="9742"/>
            <a:stretch/>
          </p:blipFill>
          <p:spPr>
            <a:xfrm rot="-4500000" flipH="1">
              <a:off x="6741498" y="3166237"/>
              <a:ext cx="2638583" cy="1957407"/>
            </a:xfrm>
            <a:prstGeom prst="rect">
              <a:avLst/>
            </a:prstGeom>
            <a:noFill/>
            <a:ln>
              <a:noFill/>
            </a:ln>
          </p:spPr>
        </p:pic>
        <p:grpSp>
          <p:nvGrpSpPr>
            <p:cNvPr id="345" name="Google Shape;345;p37"/>
            <p:cNvGrpSpPr/>
            <p:nvPr/>
          </p:nvGrpSpPr>
          <p:grpSpPr>
            <a:xfrm rot="-1016654">
              <a:off x="6856689" y="4518836"/>
              <a:ext cx="657262" cy="566605"/>
              <a:chOff x="5503521" y="385599"/>
              <a:chExt cx="1569234" cy="1352788"/>
            </a:xfrm>
          </p:grpSpPr>
          <p:sp>
            <p:nvSpPr>
              <p:cNvPr id="346" name="Google Shape;346;p37"/>
              <p:cNvSpPr/>
              <p:nvPr/>
            </p:nvSpPr>
            <p:spPr>
              <a:xfrm>
                <a:off x="5503521" y="385599"/>
                <a:ext cx="1569234" cy="1352788"/>
              </a:xfrm>
              <a:prstGeom prst="hexagon">
                <a:avLst>
                  <a:gd name="adj" fmla="val 25000"/>
                  <a:gd name="vf" fmla="val 115470"/>
                </a:avLst>
              </a:prstGeom>
              <a:solidFill>
                <a:srgbClr val="800000"/>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7" name="Google Shape;347;p37"/>
              <p:cNvSpPr/>
              <p:nvPr/>
            </p:nvSpPr>
            <p:spPr>
              <a:xfrm>
                <a:off x="5988616" y="762471"/>
                <a:ext cx="599045" cy="599045"/>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48" name="Google Shape;348;p37"/>
            <p:cNvSpPr txBox="1"/>
            <p:nvPr/>
          </p:nvSpPr>
          <p:spPr>
            <a:xfrm>
              <a:off x="6670666" y="2617295"/>
              <a:ext cx="1823169" cy="120032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400" b="1" i="0" u="none" strike="noStrike" cap="none">
                  <a:solidFill>
                    <a:srgbClr val="A60803"/>
                  </a:solidFill>
                  <a:latin typeface="Arial"/>
                  <a:ea typeface="Arial"/>
                  <a:cs typeface="Arial"/>
                  <a:sym typeface="Arial"/>
                </a:rPr>
                <a:t>Problemas de gestión ambiental</a:t>
              </a:r>
              <a:endParaRPr/>
            </a:p>
          </p:txBody>
        </p:sp>
        <p:sp>
          <p:nvSpPr>
            <p:cNvPr id="349" name="Google Shape;349;p37"/>
            <p:cNvSpPr txBox="1"/>
            <p:nvPr/>
          </p:nvSpPr>
          <p:spPr>
            <a:xfrm>
              <a:off x="6474043" y="5168919"/>
              <a:ext cx="2827741"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400" b="1" i="0" u="none" strike="noStrike" cap="none">
                  <a:solidFill>
                    <a:srgbClr val="A60803"/>
                  </a:solidFill>
                  <a:latin typeface="Arial"/>
                  <a:ea typeface="Arial"/>
                  <a:cs typeface="Arial"/>
                  <a:sym typeface="Arial"/>
                </a:rPr>
                <a:t>Preguntas científicas</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8"/>
          <p:cNvSpPr txBox="1">
            <a:spLocks noGrp="1"/>
          </p:cNvSpPr>
          <p:nvPr>
            <p:ph type="title"/>
          </p:nvPr>
        </p:nvSpPr>
        <p:spPr>
          <a:xfrm>
            <a:off x="685800" y="992858"/>
            <a:ext cx="7772400" cy="1528762"/>
          </a:xfrm>
          <a:prstGeom prst="rect">
            <a:avLst/>
          </a:prstGeom>
          <a:noFill/>
          <a:ln>
            <a:noFill/>
          </a:ln>
        </p:spPr>
        <p:txBody>
          <a:bodyPr spcFirstLastPara="1" wrap="square" lIns="91425" tIns="82075" rIns="91425" bIns="45700" anchor="t" anchorCtr="0">
            <a:noAutofit/>
          </a:bodyPr>
          <a:lstStyle/>
          <a:p>
            <a:pPr marL="0" marR="0" lvl="0" indent="0" algn="ctr" rtl="0">
              <a:lnSpc>
                <a:spcPct val="93000"/>
              </a:lnSpc>
              <a:spcBef>
                <a:spcPts val="0"/>
              </a:spcBef>
              <a:spcAft>
                <a:spcPts val="0"/>
              </a:spcAft>
              <a:buSzPts val="1400"/>
              <a:buNone/>
            </a:pPr>
            <a:r>
              <a:rPr lang="es-ES" sz="4000" b="0" i="0" u="none" strike="noStrike" cap="none">
                <a:solidFill>
                  <a:srgbClr val="000000"/>
                </a:solidFill>
                <a:latin typeface="Arial"/>
                <a:ea typeface="Arial"/>
                <a:cs typeface="Arial"/>
                <a:sym typeface="Arial"/>
              </a:rPr>
              <a:t>OBJETIVOS GENERALES</a:t>
            </a:r>
            <a:endParaRPr/>
          </a:p>
        </p:txBody>
      </p:sp>
      <p:sp>
        <p:nvSpPr>
          <p:cNvPr id="358" name="Google Shape;358;p38"/>
          <p:cNvSpPr txBox="1">
            <a:spLocks noGrp="1"/>
          </p:cNvSpPr>
          <p:nvPr>
            <p:ph type="body" idx="1"/>
          </p:nvPr>
        </p:nvSpPr>
        <p:spPr>
          <a:xfrm>
            <a:off x="685800" y="1953545"/>
            <a:ext cx="7772400" cy="3840300"/>
          </a:xfrm>
          <a:prstGeom prst="rect">
            <a:avLst/>
          </a:prstGeom>
          <a:noFill/>
          <a:ln>
            <a:noFill/>
          </a:ln>
        </p:spPr>
        <p:txBody>
          <a:bodyPr spcFirstLastPara="1" wrap="square" lIns="91425" tIns="45700" rIns="91425" bIns="45700" anchor="t" anchorCtr="0">
            <a:noAutofit/>
          </a:bodyPr>
          <a:lstStyle/>
          <a:p>
            <a:pPr marL="341313" marR="0" lvl="0" indent="-341313" algn="l" rtl="0">
              <a:lnSpc>
                <a:spcPct val="93000"/>
              </a:lnSpc>
              <a:spcBef>
                <a:spcPts val="0"/>
              </a:spcBef>
              <a:spcAft>
                <a:spcPts val="0"/>
              </a:spcAft>
              <a:buClr>
                <a:srgbClr val="000000"/>
              </a:buClr>
              <a:buSzPts val="3200"/>
              <a:buFont typeface="Arial"/>
              <a:buChar char="•"/>
            </a:pPr>
            <a:r>
              <a:rPr lang="es-ES" sz="3200" b="0" i="0" u="none" strike="noStrike" cap="none" dirty="0">
                <a:solidFill>
                  <a:srgbClr val="000000"/>
                </a:solidFill>
                <a:latin typeface="Arial"/>
                <a:ea typeface="Arial"/>
                <a:cs typeface="Arial"/>
                <a:sym typeface="Arial"/>
              </a:rPr>
              <a:t>Dar a conocer a los alumnos los conceptos básicos de la </a:t>
            </a:r>
            <a:r>
              <a:rPr lang="es-ES" sz="3200" b="0" i="0" u="none" strike="noStrike" cap="none" dirty="0" err="1">
                <a:solidFill>
                  <a:srgbClr val="000000"/>
                </a:solidFill>
                <a:latin typeface="Arial"/>
                <a:ea typeface="Arial"/>
                <a:cs typeface="Arial"/>
                <a:sym typeface="Arial"/>
              </a:rPr>
              <a:t>Ecoinformática</a:t>
            </a:r>
            <a:endParaRPr dirty="0"/>
          </a:p>
          <a:p>
            <a:pPr marL="341312" marR="0" lvl="0" indent="-341312" algn="l" rtl="0">
              <a:lnSpc>
                <a:spcPct val="93000"/>
              </a:lnSpc>
              <a:spcBef>
                <a:spcPts val="800"/>
              </a:spcBef>
              <a:spcAft>
                <a:spcPts val="0"/>
              </a:spcAft>
              <a:buClr>
                <a:srgbClr val="000000"/>
              </a:buClr>
              <a:buSzPts val="3200"/>
              <a:buFont typeface="Arial"/>
              <a:buChar char="•"/>
            </a:pPr>
            <a:r>
              <a:rPr lang="es-ES" sz="3200" b="0" i="0" u="none" strike="noStrike" cap="none" dirty="0">
                <a:solidFill>
                  <a:srgbClr val="000000"/>
                </a:solidFill>
                <a:latin typeface="Arial"/>
                <a:ea typeface="Arial"/>
                <a:cs typeface="Arial"/>
                <a:sym typeface="Arial"/>
              </a:rPr>
              <a:t>Proporcionar a los alumnos un conocimiento práctico sobre métodos y técnicas </a:t>
            </a:r>
            <a:r>
              <a:rPr lang="es-ES" sz="3200" b="0" i="0" u="none" strike="noStrike" cap="none" dirty="0" err="1">
                <a:solidFill>
                  <a:srgbClr val="000000"/>
                </a:solidFill>
                <a:latin typeface="Arial"/>
                <a:ea typeface="Arial"/>
                <a:cs typeface="Arial"/>
                <a:sym typeface="Arial"/>
              </a:rPr>
              <a:t>ecoinformáticas</a:t>
            </a:r>
            <a:r>
              <a:rPr lang="es-ES" sz="3200" b="0" i="0" u="none" strike="noStrike" cap="none" dirty="0">
                <a:solidFill>
                  <a:srgbClr val="000000"/>
                </a:solidFill>
                <a:latin typeface="Arial"/>
                <a:ea typeface="Arial"/>
                <a:cs typeface="Arial"/>
                <a:sym typeface="Arial"/>
              </a:rPr>
              <a:t>.</a:t>
            </a:r>
            <a:endParaRPr sz="3200" b="0" i="0" u="none" strike="noStrike" cap="none" dirty="0">
              <a:solidFill>
                <a:srgbClr val="000000"/>
              </a:solidFill>
              <a:latin typeface="Arial"/>
              <a:ea typeface="Arial"/>
              <a:cs typeface="Arial"/>
              <a:sym typeface="Arial"/>
            </a:endParaRPr>
          </a:p>
          <a:p>
            <a:pPr marL="341313" marR="0" lvl="0" indent="-227013" algn="l" rtl="0">
              <a:lnSpc>
                <a:spcPct val="93000"/>
              </a:lnSpc>
              <a:spcBef>
                <a:spcPts val="800"/>
              </a:spcBef>
              <a:spcAft>
                <a:spcPts val="0"/>
              </a:spcAft>
              <a:buSzPts val="1400"/>
              <a:buFont typeface="Arial"/>
              <a:buChar char="•"/>
            </a:pPr>
            <a:r>
              <a:rPr lang="es-ES" dirty="0">
                <a:latin typeface="Arial"/>
                <a:ea typeface="Arial"/>
                <a:cs typeface="Arial"/>
                <a:sym typeface="Arial"/>
              </a:rPr>
              <a:t>Aportar a los alumnos una serie de hilos de los que tirar para que aprendan por su cuenta después.</a:t>
            </a:r>
            <a:endParaRPr dirty="0">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9"/>
          <p:cNvSpPr txBox="1">
            <a:spLocks noGrp="1"/>
          </p:cNvSpPr>
          <p:nvPr>
            <p:ph type="title"/>
          </p:nvPr>
        </p:nvSpPr>
        <p:spPr>
          <a:xfrm>
            <a:off x="685800" y="992858"/>
            <a:ext cx="7772400" cy="1528762"/>
          </a:xfrm>
          <a:prstGeom prst="rect">
            <a:avLst/>
          </a:prstGeom>
          <a:noFill/>
          <a:ln>
            <a:noFill/>
          </a:ln>
        </p:spPr>
        <p:txBody>
          <a:bodyPr spcFirstLastPara="1" wrap="square" lIns="91425" tIns="82075" rIns="91425" bIns="45700" anchor="t" anchorCtr="0">
            <a:noAutofit/>
          </a:bodyPr>
          <a:lstStyle/>
          <a:p>
            <a:pPr marL="0" marR="0" lvl="0" indent="0" algn="ctr" rtl="0">
              <a:lnSpc>
                <a:spcPct val="93000"/>
              </a:lnSpc>
              <a:spcBef>
                <a:spcPts val="0"/>
              </a:spcBef>
              <a:spcAft>
                <a:spcPts val="0"/>
              </a:spcAft>
              <a:buSzPts val="1400"/>
              <a:buNone/>
            </a:pPr>
            <a:r>
              <a:rPr lang="es-ES" sz="4000" b="0" i="0" u="none" strike="noStrike" cap="none">
                <a:solidFill>
                  <a:srgbClr val="000000"/>
                </a:solidFill>
                <a:latin typeface="Arial"/>
                <a:ea typeface="Arial"/>
                <a:cs typeface="Arial"/>
                <a:sym typeface="Arial"/>
              </a:rPr>
              <a:t>OBJETIVOS ESPECÍFICOS</a:t>
            </a:r>
            <a:endParaRPr/>
          </a:p>
        </p:txBody>
      </p:sp>
      <p:sp>
        <p:nvSpPr>
          <p:cNvPr id="367" name="Google Shape;367;p39"/>
          <p:cNvSpPr txBox="1">
            <a:spLocks noGrp="1"/>
          </p:cNvSpPr>
          <p:nvPr>
            <p:ph type="body" idx="1"/>
          </p:nvPr>
        </p:nvSpPr>
        <p:spPr>
          <a:xfrm>
            <a:off x="685800" y="1979049"/>
            <a:ext cx="7772400" cy="4293900"/>
          </a:xfrm>
          <a:prstGeom prst="rect">
            <a:avLst/>
          </a:prstGeom>
          <a:noFill/>
          <a:ln>
            <a:noFill/>
          </a:ln>
        </p:spPr>
        <p:txBody>
          <a:bodyPr spcFirstLastPara="1" wrap="square" lIns="91425" tIns="45700" rIns="91425" bIns="45700" anchor="t" anchorCtr="0">
            <a:noAutofit/>
          </a:bodyPr>
          <a:lstStyle/>
          <a:p>
            <a:pPr marL="341313" marR="0" lvl="0" indent="-341313" algn="l" rtl="0">
              <a:lnSpc>
                <a:spcPct val="93000"/>
              </a:lnSpc>
              <a:spcBef>
                <a:spcPts val="0"/>
              </a:spcBef>
              <a:spcAft>
                <a:spcPts val="0"/>
              </a:spcAft>
              <a:buClr>
                <a:srgbClr val="000000"/>
              </a:buClr>
              <a:buSzPts val="3200"/>
              <a:buFont typeface="Arial"/>
              <a:buChar char="•"/>
            </a:pPr>
            <a:r>
              <a:rPr lang="es-ES" sz="3200" b="0" i="0" u="none" strike="noStrike" cap="none">
                <a:solidFill>
                  <a:srgbClr val="000000"/>
                </a:solidFill>
                <a:latin typeface="Arial"/>
                <a:ea typeface="Arial"/>
                <a:cs typeface="Arial"/>
                <a:sym typeface="Arial"/>
              </a:rPr>
              <a:t>Mejorar vuestras capacidades para:</a:t>
            </a:r>
            <a:endParaRPr/>
          </a:p>
          <a:p>
            <a:pPr marL="741363" marR="0" lvl="1" indent="-284163" algn="l" rtl="0">
              <a:lnSpc>
                <a:spcPct val="93000"/>
              </a:lnSpc>
              <a:spcBef>
                <a:spcPts val="70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Capturar y organizar datos</a:t>
            </a:r>
            <a:endParaRPr/>
          </a:p>
          <a:p>
            <a:pPr marL="741363" marR="0" lvl="1" indent="-284163" algn="l" rtl="0">
              <a:lnSpc>
                <a:spcPct val="93000"/>
              </a:lnSpc>
              <a:spcBef>
                <a:spcPts val="70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Analizarlos</a:t>
            </a:r>
            <a:endParaRPr/>
          </a:p>
          <a:p>
            <a:pPr marL="741363" marR="0" lvl="1" indent="-284163" algn="l" rtl="0">
              <a:lnSpc>
                <a:spcPct val="93000"/>
              </a:lnSpc>
              <a:spcBef>
                <a:spcPts val="70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Diseñar modelos y realizar simulaciones</a:t>
            </a:r>
            <a:endParaRPr/>
          </a:p>
          <a:p>
            <a:pPr marL="741363" marR="0" lvl="1" indent="-284163" algn="l" rtl="0">
              <a:lnSpc>
                <a:spcPct val="93000"/>
              </a:lnSpc>
              <a:spcBef>
                <a:spcPts val="70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Presentar resultados</a:t>
            </a:r>
            <a:endParaRPr/>
          </a:p>
          <a:p>
            <a:pPr marL="741362" marR="0" lvl="1" indent="-284162" algn="l" rtl="0">
              <a:lnSpc>
                <a:spcPct val="93000"/>
              </a:lnSpc>
              <a:spcBef>
                <a:spcPts val="70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Obtener conclusiones válidas para investigación y gestión</a:t>
            </a:r>
            <a:endParaRPr sz="2800" b="0" i="0" u="none" strike="noStrike" cap="none">
              <a:solidFill>
                <a:srgbClr val="000000"/>
              </a:solidFill>
              <a:latin typeface="Arial"/>
              <a:ea typeface="Arial"/>
              <a:cs typeface="Arial"/>
              <a:sym typeface="Arial"/>
            </a:endParaRPr>
          </a:p>
          <a:p>
            <a:pPr marL="741363" marR="0" lvl="1" indent="-195262" algn="l" rtl="0">
              <a:lnSpc>
                <a:spcPct val="93000"/>
              </a:lnSpc>
              <a:spcBef>
                <a:spcPts val="700"/>
              </a:spcBef>
              <a:spcAft>
                <a:spcPts val="0"/>
              </a:spcAft>
              <a:buSzPts val="1400"/>
              <a:buFont typeface="Arial"/>
              <a:buChar char="–"/>
            </a:pPr>
            <a:r>
              <a:rPr lang="es-ES">
                <a:latin typeface="Arial"/>
                <a:ea typeface="Arial"/>
                <a:cs typeface="Arial"/>
                <a:sym typeface="Arial"/>
              </a:rPr>
              <a:t>Familiarización con el concepto de flujo de trabajo</a:t>
            </a:r>
            <a:endParaRPr>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40"/>
          <p:cNvPicPr preferRelativeResize="0"/>
          <p:nvPr/>
        </p:nvPicPr>
        <p:blipFill rotWithShape="1">
          <a:blip r:embed="rId3">
            <a:alphaModFix/>
          </a:blip>
          <a:srcRect/>
          <a:stretch/>
        </p:blipFill>
        <p:spPr>
          <a:xfrm>
            <a:off x="2054225" y="1091528"/>
            <a:ext cx="5108575" cy="4622800"/>
          </a:xfrm>
          <a:prstGeom prst="rect">
            <a:avLst/>
          </a:prstGeom>
          <a:noFill/>
          <a:ln>
            <a:noFill/>
          </a:ln>
        </p:spPr>
      </p:pic>
      <p:pic>
        <p:nvPicPr>
          <p:cNvPr id="376" name="Google Shape;376;p40"/>
          <p:cNvPicPr preferRelativeResize="0"/>
          <p:nvPr/>
        </p:nvPicPr>
        <p:blipFill rotWithShape="1">
          <a:blip r:embed="rId4">
            <a:alphaModFix/>
          </a:blip>
          <a:srcRect/>
          <a:stretch/>
        </p:blipFill>
        <p:spPr>
          <a:xfrm>
            <a:off x="5741988" y="5838153"/>
            <a:ext cx="3216275" cy="1003300"/>
          </a:xfrm>
          <a:prstGeom prst="rect">
            <a:avLst/>
          </a:prstGeom>
          <a:noFill/>
          <a:ln>
            <a:noFill/>
          </a:ln>
        </p:spPr>
      </p:pic>
      <p:grpSp>
        <p:nvGrpSpPr>
          <p:cNvPr id="377" name="Google Shape;377;p40"/>
          <p:cNvGrpSpPr/>
          <p:nvPr/>
        </p:nvGrpSpPr>
        <p:grpSpPr>
          <a:xfrm>
            <a:off x="6556375" y="4382415"/>
            <a:ext cx="2040375" cy="682500"/>
            <a:chOff x="6556375" y="4219575"/>
            <a:chExt cx="2040375" cy="682500"/>
          </a:xfrm>
        </p:grpSpPr>
        <p:sp>
          <p:nvSpPr>
            <p:cNvPr id="378" name="Google Shape;378;p40"/>
            <p:cNvSpPr txBox="1"/>
            <p:nvPr/>
          </p:nvSpPr>
          <p:spPr>
            <a:xfrm>
              <a:off x="6699250" y="4219575"/>
              <a:ext cx="1897500" cy="6825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Reproducibilidad</a:t>
              </a:r>
              <a:endParaRPr sz="1800" b="0" i="0" u="none" strike="noStrike" cap="none">
                <a:solidFill>
                  <a:srgbClr val="0084D1"/>
                </a:solidFill>
                <a:latin typeface="Times New Roman"/>
                <a:ea typeface="Times New Roman"/>
                <a:cs typeface="Times New Roman"/>
                <a:sym typeface="Times New Roman"/>
              </a:endParaRPr>
            </a:p>
          </p:txBody>
        </p:sp>
        <p:cxnSp>
          <p:nvCxnSpPr>
            <p:cNvPr id="379" name="Google Shape;379;p40"/>
            <p:cNvCxnSpPr/>
            <p:nvPr/>
          </p:nvCxnSpPr>
          <p:spPr>
            <a:xfrm rot="10800000" flipH="1">
              <a:off x="6556375" y="4432400"/>
              <a:ext cx="200100" cy="12600"/>
            </a:xfrm>
            <a:prstGeom prst="straightConnector1">
              <a:avLst/>
            </a:prstGeom>
            <a:noFill/>
            <a:ln w="9525" cap="flat" cmpd="sng">
              <a:solidFill>
                <a:srgbClr val="000000"/>
              </a:solidFill>
              <a:prstDash val="solid"/>
              <a:round/>
              <a:headEnd type="none" w="sm" len="sm"/>
              <a:tailEnd type="none" w="sm" len="sm"/>
            </a:ln>
          </p:spPr>
        </p:cxnSp>
      </p:grpSp>
      <p:grpSp>
        <p:nvGrpSpPr>
          <p:cNvPr id="380" name="Google Shape;380;p40"/>
          <p:cNvGrpSpPr/>
          <p:nvPr/>
        </p:nvGrpSpPr>
        <p:grpSpPr>
          <a:xfrm>
            <a:off x="3690938" y="5385765"/>
            <a:ext cx="1981200" cy="857338"/>
            <a:chOff x="3690938" y="5222925"/>
            <a:chExt cx="1981200" cy="857338"/>
          </a:xfrm>
        </p:grpSpPr>
        <p:sp>
          <p:nvSpPr>
            <p:cNvPr id="381" name="Google Shape;381;p40"/>
            <p:cNvSpPr txBox="1"/>
            <p:nvPr/>
          </p:nvSpPr>
          <p:spPr>
            <a:xfrm>
              <a:off x="3690938" y="5440363"/>
              <a:ext cx="1981200" cy="63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 Bases de datos</a:t>
              </a:r>
              <a:endParaRPr sz="1800" b="0" i="0" u="none" strike="noStrike" cap="none">
                <a:solidFill>
                  <a:srgbClr val="0084D1"/>
                </a:solidFill>
                <a:latin typeface="Times New Roman"/>
                <a:ea typeface="Times New Roman"/>
                <a:cs typeface="Times New Roman"/>
                <a:sym typeface="Times New Roman"/>
              </a:endParaRPr>
            </a:p>
          </p:txBody>
        </p:sp>
        <p:cxnSp>
          <p:nvCxnSpPr>
            <p:cNvPr id="382" name="Google Shape;382;p40"/>
            <p:cNvCxnSpPr/>
            <p:nvPr/>
          </p:nvCxnSpPr>
          <p:spPr>
            <a:xfrm rot="10800000" flipH="1">
              <a:off x="4578350" y="5222925"/>
              <a:ext cx="1500" cy="158700"/>
            </a:xfrm>
            <a:prstGeom prst="straightConnector1">
              <a:avLst/>
            </a:prstGeom>
            <a:noFill/>
            <a:ln w="9525" cap="flat" cmpd="sng">
              <a:solidFill>
                <a:srgbClr val="000000"/>
              </a:solidFill>
              <a:prstDash val="solid"/>
              <a:round/>
              <a:headEnd type="none" w="sm" len="sm"/>
              <a:tailEnd type="none" w="sm" len="sm"/>
            </a:ln>
          </p:spPr>
        </p:cxnSp>
      </p:grpSp>
      <p:sp>
        <p:nvSpPr>
          <p:cNvPr id="383" name="Google Shape;383;p40"/>
          <p:cNvSpPr txBox="1"/>
          <p:nvPr/>
        </p:nvSpPr>
        <p:spPr>
          <a:xfrm>
            <a:off x="193225" y="3007006"/>
            <a:ext cx="1595400" cy="3858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Programació</a:t>
            </a:r>
            <a:r>
              <a:rPr lang="es-ES" sz="1800">
                <a:solidFill>
                  <a:srgbClr val="0084D1"/>
                </a:solidFill>
                <a:latin typeface="Times New Roman"/>
                <a:ea typeface="Times New Roman"/>
                <a:cs typeface="Times New Roman"/>
                <a:sym typeface="Times New Roman"/>
              </a:rPr>
              <a:t>n</a:t>
            </a:r>
            <a:endParaRPr sz="1800" b="0" i="0" u="none" strike="noStrike" cap="none">
              <a:solidFill>
                <a:srgbClr val="0084D1"/>
              </a:solidFill>
              <a:latin typeface="Times New Roman"/>
              <a:ea typeface="Times New Roman"/>
              <a:cs typeface="Times New Roman"/>
              <a:sym typeface="Times New Roman"/>
            </a:endParaRPr>
          </a:p>
        </p:txBody>
      </p:sp>
      <p:sp>
        <p:nvSpPr>
          <p:cNvPr id="384" name="Google Shape;384;p40"/>
          <p:cNvSpPr txBox="1"/>
          <p:nvPr/>
        </p:nvSpPr>
        <p:spPr>
          <a:xfrm>
            <a:off x="472566" y="1125300"/>
            <a:ext cx="2358900" cy="360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Teledetección</a:t>
            </a:r>
            <a:endParaRPr sz="1800" b="0" i="0" u="none" strike="noStrike" cap="none">
              <a:solidFill>
                <a:srgbClr val="0084D1"/>
              </a:solidFill>
              <a:latin typeface="Times New Roman"/>
              <a:ea typeface="Times New Roman"/>
              <a:cs typeface="Times New Roman"/>
              <a:sym typeface="Times New Roman"/>
            </a:endParaRPr>
          </a:p>
        </p:txBody>
      </p:sp>
      <p:grpSp>
        <p:nvGrpSpPr>
          <p:cNvPr id="385" name="Google Shape;385;p40"/>
          <p:cNvGrpSpPr/>
          <p:nvPr/>
        </p:nvGrpSpPr>
        <p:grpSpPr>
          <a:xfrm>
            <a:off x="6473825" y="1215705"/>
            <a:ext cx="1788607" cy="491773"/>
            <a:chOff x="6473825" y="1052865"/>
            <a:chExt cx="1788607" cy="491773"/>
          </a:xfrm>
        </p:grpSpPr>
        <p:cxnSp>
          <p:nvCxnSpPr>
            <p:cNvPr id="386" name="Google Shape;386;p40"/>
            <p:cNvCxnSpPr/>
            <p:nvPr/>
          </p:nvCxnSpPr>
          <p:spPr>
            <a:xfrm rot="10800000" flipH="1">
              <a:off x="6473825" y="1395538"/>
              <a:ext cx="163500" cy="149100"/>
            </a:xfrm>
            <a:prstGeom prst="straightConnector1">
              <a:avLst/>
            </a:prstGeom>
            <a:noFill/>
            <a:ln w="9525" cap="flat" cmpd="sng">
              <a:solidFill>
                <a:srgbClr val="000000"/>
              </a:solidFill>
              <a:prstDash val="solid"/>
              <a:round/>
              <a:headEnd type="none" w="sm" len="sm"/>
              <a:tailEnd type="none" w="sm" len="sm"/>
            </a:ln>
          </p:spPr>
        </p:cxnSp>
        <p:sp>
          <p:nvSpPr>
            <p:cNvPr id="387" name="Google Shape;387;p40"/>
            <p:cNvSpPr txBox="1"/>
            <p:nvPr/>
          </p:nvSpPr>
          <p:spPr>
            <a:xfrm>
              <a:off x="6667032" y="1052865"/>
              <a:ext cx="1595400" cy="385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Teledetección</a:t>
              </a:r>
              <a:endParaRPr sz="1800" b="0" i="0" u="none" strike="noStrike" cap="none">
                <a:solidFill>
                  <a:srgbClr val="0084D1"/>
                </a:solidFill>
                <a:latin typeface="Times New Roman"/>
                <a:ea typeface="Times New Roman"/>
                <a:cs typeface="Times New Roman"/>
                <a:sym typeface="Times New Roman"/>
              </a:endParaRPr>
            </a:p>
          </p:txBody>
        </p:sp>
      </p:grpSp>
      <p:cxnSp>
        <p:nvCxnSpPr>
          <p:cNvPr id="388" name="Google Shape;388;p40"/>
          <p:cNvCxnSpPr/>
          <p:nvPr/>
        </p:nvCxnSpPr>
        <p:spPr>
          <a:xfrm>
            <a:off x="2516188" y="1485228"/>
            <a:ext cx="219000" cy="192000"/>
          </a:xfrm>
          <a:prstGeom prst="straightConnector1">
            <a:avLst/>
          </a:prstGeom>
          <a:noFill/>
          <a:ln w="9525" cap="flat" cmpd="sng">
            <a:solidFill>
              <a:srgbClr val="000000"/>
            </a:solidFill>
            <a:prstDash val="solid"/>
            <a:round/>
            <a:headEnd type="none" w="sm" len="sm"/>
            <a:tailEnd type="none" w="sm" len="sm"/>
          </a:ln>
        </p:spPr>
      </p:cxnSp>
      <p:grpSp>
        <p:nvGrpSpPr>
          <p:cNvPr id="389" name="Google Shape;389;p40"/>
          <p:cNvGrpSpPr/>
          <p:nvPr/>
        </p:nvGrpSpPr>
        <p:grpSpPr>
          <a:xfrm>
            <a:off x="6523869" y="1715483"/>
            <a:ext cx="2257833" cy="385800"/>
            <a:chOff x="6436599" y="1052865"/>
            <a:chExt cx="2257833" cy="385800"/>
          </a:xfrm>
        </p:grpSpPr>
        <p:cxnSp>
          <p:nvCxnSpPr>
            <p:cNvPr id="390" name="Google Shape;390;p40"/>
            <p:cNvCxnSpPr/>
            <p:nvPr/>
          </p:nvCxnSpPr>
          <p:spPr>
            <a:xfrm>
              <a:off x="6436599" y="1302237"/>
              <a:ext cx="200700" cy="93300"/>
            </a:xfrm>
            <a:prstGeom prst="straightConnector1">
              <a:avLst/>
            </a:prstGeom>
            <a:noFill/>
            <a:ln w="9525" cap="flat" cmpd="sng">
              <a:solidFill>
                <a:srgbClr val="000000"/>
              </a:solidFill>
              <a:prstDash val="solid"/>
              <a:round/>
              <a:headEnd type="none" w="sm" len="sm"/>
              <a:tailEnd type="none" w="sm" len="sm"/>
            </a:ln>
          </p:spPr>
        </p:cxnSp>
        <p:sp>
          <p:nvSpPr>
            <p:cNvPr id="391" name="Google Shape;391;p40"/>
            <p:cNvSpPr txBox="1"/>
            <p:nvPr/>
          </p:nvSpPr>
          <p:spPr>
            <a:xfrm>
              <a:off x="6667032" y="1052865"/>
              <a:ext cx="2027400" cy="385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Fuentes de datos sobre biodiversidad</a:t>
              </a:r>
              <a:endParaRPr sz="1800" b="0" i="0" u="none" strike="noStrike" cap="none">
                <a:solidFill>
                  <a:srgbClr val="0084D1"/>
                </a:solidFill>
                <a:latin typeface="Times New Roman"/>
                <a:ea typeface="Times New Roman"/>
                <a:cs typeface="Times New Roman"/>
                <a:sym typeface="Times New Roman"/>
              </a:endParaRPr>
            </a:p>
          </p:txBody>
        </p:sp>
      </p:grpSp>
      <p:cxnSp>
        <p:nvCxnSpPr>
          <p:cNvPr id="392" name="Google Shape;392;p40"/>
          <p:cNvCxnSpPr/>
          <p:nvPr/>
        </p:nvCxnSpPr>
        <p:spPr>
          <a:xfrm rot="10800000" flipH="1">
            <a:off x="6740969" y="2394990"/>
            <a:ext cx="81900" cy="612000"/>
          </a:xfrm>
          <a:prstGeom prst="straightConnector1">
            <a:avLst/>
          </a:prstGeom>
          <a:noFill/>
          <a:ln w="9525" cap="flat" cmpd="sng">
            <a:solidFill>
              <a:srgbClr val="000000"/>
            </a:solidFill>
            <a:prstDash val="solid"/>
            <a:round/>
            <a:headEnd type="none" w="sm" len="sm"/>
            <a:tailEnd type="none" w="sm" len="sm"/>
          </a:ln>
        </p:spPr>
      </p:cxnSp>
      <p:cxnSp>
        <p:nvCxnSpPr>
          <p:cNvPr id="393" name="Google Shape;393;p40"/>
          <p:cNvCxnSpPr>
            <a:stCxn id="383" idx="3"/>
          </p:cNvCxnSpPr>
          <p:nvPr/>
        </p:nvCxnSpPr>
        <p:spPr>
          <a:xfrm>
            <a:off x="1788625" y="3199906"/>
            <a:ext cx="265500" cy="50700"/>
          </a:xfrm>
          <a:prstGeom prst="straightConnector1">
            <a:avLst/>
          </a:prstGeom>
          <a:noFill/>
          <a:ln w="9525" cap="flat" cmpd="sng">
            <a:solidFill>
              <a:srgbClr val="000000"/>
            </a:solidFill>
            <a:prstDash val="solid"/>
            <a:round/>
            <a:headEnd type="none" w="sm" len="sm"/>
            <a:tailEnd type="none" w="sm" len="sm"/>
          </a:ln>
        </p:spPr>
      </p:cxnSp>
      <p:sp>
        <p:nvSpPr>
          <p:cNvPr id="2" name="Google Shape;384;p40">
            <a:extLst>
              <a:ext uri="{FF2B5EF4-FFF2-40B4-BE49-F238E27FC236}">
                <a16:creationId xmlns:a16="http://schemas.microsoft.com/office/drawing/2014/main" id="{3987EB48-9EEF-1484-F9F1-5DA19208DB60}"/>
              </a:ext>
            </a:extLst>
          </p:cNvPr>
          <p:cNvSpPr txBox="1"/>
          <p:nvPr/>
        </p:nvSpPr>
        <p:spPr>
          <a:xfrm>
            <a:off x="0" y="1741283"/>
            <a:ext cx="2358900" cy="360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dirty="0">
                <a:solidFill>
                  <a:srgbClr val="0084D1"/>
                </a:solidFill>
                <a:latin typeface="Times New Roman"/>
                <a:ea typeface="Times New Roman"/>
                <a:cs typeface="Times New Roman"/>
                <a:sym typeface="Times New Roman"/>
              </a:rPr>
              <a:t>Integración de información</a:t>
            </a:r>
            <a:endParaRPr sz="1800" b="0" i="0" u="none" strike="noStrike" cap="none" dirty="0">
              <a:solidFill>
                <a:srgbClr val="0084D1"/>
              </a:solidFill>
              <a:latin typeface="Times New Roman"/>
              <a:ea typeface="Times New Roman"/>
              <a:cs typeface="Times New Roman"/>
              <a:sym typeface="Times New Roman"/>
            </a:endParaRPr>
          </a:p>
        </p:txBody>
      </p:sp>
      <p:cxnSp>
        <p:nvCxnSpPr>
          <p:cNvPr id="3" name="Google Shape;388;p40">
            <a:extLst>
              <a:ext uri="{FF2B5EF4-FFF2-40B4-BE49-F238E27FC236}">
                <a16:creationId xmlns:a16="http://schemas.microsoft.com/office/drawing/2014/main" id="{7979E5A5-246C-9E9D-BC07-65B8CB860430}"/>
              </a:ext>
            </a:extLst>
          </p:cNvPr>
          <p:cNvCxnSpPr>
            <a:cxnSpLocks/>
          </p:cNvCxnSpPr>
          <p:nvPr/>
        </p:nvCxnSpPr>
        <p:spPr>
          <a:xfrm flipV="1">
            <a:off x="2197020" y="1954884"/>
            <a:ext cx="467678" cy="271655"/>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1"/>
          <p:cNvSpPr txBox="1"/>
          <p:nvPr/>
        </p:nvSpPr>
        <p:spPr>
          <a:xfrm>
            <a:off x="1894192" y="1340768"/>
            <a:ext cx="431575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3600" b="1" i="0" u="none" strike="noStrike" cap="none">
                <a:solidFill>
                  <a:srgbClr val="000000"/>
                </a:solidFill>
                <a:latin typeface="Arial"/>
                <a:ea typeface="Arial"/>
                <a:cs typeface="Arial"/>
                <a:sym typeface="Arial"/>
              </a:rPr>
              <a:t>Técnicas docentes</a:t>
            </a:r>
            <a:endParaRPr/>
          </a:p>
        </p:txBody>
      </p:sp>
      <p:sp>
        <p:nvSpPr>
          <p:cNvPr id="402" name="Google Shape;402;p41"/>
          <p:cNvSpPr txBox="1"/>
          <p:nvPr/>
        </p:nvSpPr>
        <p:spPr>
          <a:xfrm>
            <a:off x="708882" y="2244836"/>
            <a:ext cx="7416900" cy="18162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Clase </a:t>
            </a:r>
            <a:r>
              <a:rPr lang="es-ES" sz="2800"/>
              <a:t>expositiva</a:t>
            </a:r>
            <a:endParaRPr/>
          </a:p>
          <a:p>
            <a:pPr marL="285750" marR="0" lvl="0" indent="-28575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Aprendizaje orientado a problemas: manejo de pinares de repoblación.</a:t>
            </a:r>
            <a:endParaRPr/>
          </a:p>
          <a:p>
            <a:pPr marL="285750" marR="0" lvl="0" indent="-28575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Trabajo en equipo.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2"/>
          <p:cNvSpPr txBox="1">
            <a:spLocks noGrp="1"/>
          </p:cNvSpPr>
          <p:nvPr>
            <p:ph type="title"/>
          </p:nvPr>
        </p:nvSpPr>
        <p:spPr>
          <a:xfrm>
            <a:off x="439738" y="1079700"/>
            <a:ext cx="8488362" cy="741362"/>
          </a:xfrm>
          <a:prstGeom prst="rect">
            <a:avLst/>
          </a:prstGeom>
          <a:noFill/>
          <a:ln>
            <a:noFill/>
          </a:ln>
        </p:spPr>
        <p:txBody>
          <a:bodyPr spcFirstLastPara="1" wrap="square" lIns="91425" tIns="82075" rIns="91425" bIns="45700" anchor="t" anchorCtr="0">
            <a:noAutofit/>
          </a:bodyPr>
          <a:lstStyle/>
          <a:p>
            <a:pPr marL="0" marR="0" lvl="0" indent="0" algn="ctr" rtl="0">
              <a:lnSpc>
                <a:spcPct val="93000"/>
              </a:lnSpc>
              <a:spcBef>
                <a:spcPts val="0"/>
              </a:spcBef>
              <a:spcAft>
                <a:spcPts val="0"/>
              </a:spcAft>
              <a:buSzPts val="1400"/>
              <a:buNone/>
            </a:pPr>
            <a:r>
              <a:rPr lang="es-ES" sz="4000" b="1" i="0" u="none" strike="noStrike" cap="none">
                <a:solidFill>
                  <a:srgbClr val="000000"/>
                </a:solidFill>
                <a:latin typeface="Arial"/>
                <a:ea typeface="Arial"/>
                <a:cs typeface="Arial"/>
                <a:sym typeface="Arial"/>
              </a:rPr>
              <a:t>Evaluación y calificación.</a:t>
            </a:r>
            <a:endParaRPr b="1"/>
          </a:p>
        </p:txBody>
      </p:sp>
      <p:sp>
        <p:nvSpPr>
          <p:cNvPr id="411" name="Google Shape;411;p42"/>
          <p:cNvSpPr txBox="1">
            <a:spLocks noGrp="1"/>
          </p:cNvSpPr>
          <p:nvPr>
            <p:ph type="body" idx="1"/>
          </p:nvPr>
        </p:nvSpPr>
        <p:spPr>
          <a:xfrm>
            <a:off x="684213" y="2096776"/>
            <a:ext cx="8164512" cy="4224338"/>
          </a:xfrm>
          <a:prstGeom prst="rect">
            <a:avLst/>
          </a:prstGeom>
          <a:noFill/>
          <a:ln>
            <a:noFill/>
          </a:ln>
        </p:spPr>
        <p:txBody>
          <a:bodyPr spcFirstLastPara="1" wrap="square" lIns="91425" tIns="71475" rIns="91425" bIns="45700" anchor="t" anchorCtr="0">
            <a:noAutofit/>
          </a:bodyPr>
          <a:lstStyle/>
          <a:p>
            <a:pPr marL="341313" marR="0" lvl="0" indent="-341313" algn="l" rtl="0">
              <a:lnSpc>
                <a:spcPct val="93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Ejercicios individuales semanales.</a:t>
            </a:r>
            <a:endParaRPr/>
          </a:p>
          <a:p>
            <a:pPr marL="341313" marR="0" lvl="0" indent="-341313" algn="l" rtl="0">
              <a:lnSpc>
                <a:spcPct val="93000"/>
              </a:lnSpc>
              <a:spcBef>
                <a:spcPts val="0"/>
              </a:spcBef>
              <a:spcAft>
                <a:spcPts val="0"/>
              </a:spcAft>
              <a:buClr>
                <a:srgbClr val="000000"/>
              </a:buClr>
              <a:buSzPts val="2800"/>
              <a:buFont typeface="Arial"/>
              <a:buChar char="•"/>
            </a:pPr>
            <a:r>
              <a:rPr lang="es-ES" sz="2800">
                <a:latin typeface="Arial"/>
                <a:ea typeface="Arial"/>
                <a:cs typeface="Arial"/>
                <a:sym typeface="Arial"/>
              </a:rPr>
              <a:t>Trabajo en equipo final que (quizás) expondrá en clase.</a:t>
            </a:r>
            <a:endParaRPr/>
          </a:p>
          <a:p>
            <a:pPr marL="341313" marR="0" lvl="0" indent="-341313" algn="l" rtl="0">
              <a:lnSpc>
                <a:spcPct val="93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Participación en clase y en los foros digitales habilitados para ello</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p:nvPr/>
        </p:nvSpPr>
        <p:spPr>
          <a:xfrm>
            <a:off x="220550" y="2103450"/>
            <a:ext cx="8619600" cy="3143100"/>
          </a:xfrm>
          <a:prstGeom prst="rect">
            <a:avLst/>
          </a:prstGeom>
          <a:noFill/>
          <a:ln>
            <a:noFill/>
          </a:ln>
        </p:spPr>
        <p:txBody>
          <a:bodyPr spcFirstLastPara="1" wrap="square" lIns="90000" tIns="45000" rIns="90000" bIns="45000" anchor="t" anchorCtr="0">
            <a:noAutofit/>
          </a:bodyPr>
          <a:lstStyle/>
          <a:p>
            <a:pPr marL="457200" marR="0" lvl="0" indent="-406400" algn="l" rtl="0">
              <a:lnSpc>
                <a:spcPct val="100000"/>
              </a:lnSpc>
              <a:spcBef>
                <a:spcPts val="85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Tu nombre</a:t>
            </a:r>
            <a:endParaRPr sz="2800" b="0" i="0" u="none" strike="noStrike" cap="none">
              <a:solidFill>
                <a:srgbClr val="000000"/>
              </a:solidFill>
              <a:latin typeface="Arial"/>
              <a:ea typeface="Arial"/>
              <a:cs typeface="Arial"/>
              <a:sym typeface="Arial"/>
            </a:endParaRPr>
          </a:p>
          <a:p>
            <a:pPr marL="457200" marR="0" lvl="0" indent="-4064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¿Por qué te has matriculado en esta asignatura?</a:t>
            </a:r>
            <a:endParaRPr sz="2800" b="0" i="0" u="none" strike="noStrike" cap="none">
              <a:solidFill>
                <a:srgbClr val="000000"/>
              </a:solidFill>
              <a:latin typeface="Arial"/>
              <a:ea typeface="Arial"/>
              <a:cs typeface="Arial"/>
              <a:sym typeface="Arial"/>
            </a:endParaRPr>
          </a:p>
          <a:p>
            <a:pPr marL="457200" marR="0" lvl="0" indent="-4064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¿Qué esperas aprender?</a:t>
            </a:r>
            <a:endParaRPr sz="2800" b="0" i="0" u="none" strike="noStrike" cap="none">
              <a:solidFill>
                <a:srgbClr val="000000"/>
              </a:solidFill>
              <a:latin typeface="Arial"/>
              <a:ea typeface="Arial"/>
              <a:cs typeface="Arial"/>
              <a:sym typeface="Arial"/>
            </a:endParaRPr>
          </a:p>
          <a:p>
            <a:pPr marL="457200" marR="0" lvl="0" indent="-4064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¿Qué planes tienes después de acabar el master?</a:t>
            </a:r>
            <a:endParaRPr sz="2800" b="0" i="0" u="none" strike="noStrike" cap="none">
              <a:solidFill>
                <a:srgbClr val="000000"/>
              </a:solidFill>
              <a:latin typeface="Arial"/>
              <a:ea typeface="Arial"/>
              <a:cs typeface="Arial"/>
              <a:sym typeface="Arial"/>
            </a:endParaRPr>
          </a:p>
          <a:p>
            <a:pPr marL="457200" marR="0" lvl="0" indent="-4064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¿Cómo te manejas en inglés?</a:t>
            </a:r>
            <a:endParaRPr sz="2800" b="0" i="0" u="none" strike="noStrike" cap="none">
              <a:solidFill>
                <a:srgbClr val="000000"/>
              </a:solidFill>
              <a:latin typeface="Arial"/>
              <a:ea typeface="Arial"/>
              <a:cs typeface="Arial"/>
              <a:sym typeface="Arial"/>
            </a:endParaRPr>
          </a:p>
          <a:p>
            <a:pPr marL="457200" marR="0" lvl="0" indent="-4064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¿Qué tal te llevas con los ordenadores?</a:t>
            </a:r>
            <a:endParaRPr sz="2800" b="0" i="0" u="none" strike="noStrike" cap="none">
              <a:solidFill>
                <a:srgbClr val="000000"/>
              </a:solidFill>
              <a:latin typeface="Arial"/>
              <a:ea typeface="Arial"/>
              <a:cs typeface="Arial"/>
              <a:sym typeface="Arial"/>
            </a:endParaRPr>
          </a:p>
          <a:p>
            <a:pPr marL="457200" marR="0" lvl="0" indent="0" algn="l" rtl="0">
              <a:lnSpc>
                <a:spcPct val="100000"/>
              </a:lnSpc>
              <a:spcBef>
                <a:spcPts val="85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pic>
        <p:nvPicPr>
          <p:cNvPr id="97" name="Google Shape;97;p16"/>
          <p:cNvPicPr preferRelativeResize="0"/>
          <p:nvPr/>
        </p:nvPicPr>
        <p:blipFill rotWithShape="1">
          <a:blip r:embed="rId3">
            <a:alphaModFix/>
          </a:blip>
          <a:srcRect/>
          <a:stretch/>
        </p:blipFill>
        <p:spPr>
          <a:xfrm>
            <a:off x="7794625" y="6234113"/>
            <a:ext cx="1168400" cy="392112"/>
          </a:xfrm>
          <a:prstGeom prst="rect">
            <a:avLst/>
          </a:prstGeom>
          <a:noFill/>
          <a:ln>
            <a:noFill/>
          </a:ln>
        </p:spPr>
      </p:pic>
      <p:sp>
        <p:nvSpPr>
          <p:cNvPr id="98" name="Google Shape;98;p16"/>
          <p:cNvSpPr txBox="1"/>
          <p:nvPr/>
        </p:nvSpPr>
        <p:spPr>
          <a:xfrm>
            <a:off x="457200" y="974725"/>
            <a:ext cx="3160865" cy="678743"/>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s-ES" sz="3600" b="0" i="0" u="sng" strike="noStrike" cap="none">
                <a:solidFill>
                  <a:srgbClr val="000000"/>
                </a:solidFill>
                <a:latin typeface="Arial"/>
                <a:ea typeface="Arial"/>
                <a:cs typeface="Arial"/>
                <a:sym typeface="Arial"/>
              </a:rPr>
              <a:t>Alumnos:</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7"/>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107" name="Google Shape;107;p17"/>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LA NATURALEZA ES COMPLEJA</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
        <p:nvSpPr>
          <p:cNvPr id="108" name="Google Shape;108;p17"/>
          <p:cNvSpPr txBox="1"/>
          <p:nvPr/>
        </p:nvSpPr>
        <p:spPr>
          <a:xfrm>
            <a:off x="944100" y="1572925"/>
            <a:ext cx="4645500" cy="116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Una visión ortodoxa de la ecoinformática...</a:t>
            </a:r>
            <a:endParaRPr sz="2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8"/>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BFB0034F-0BC5-6744-BC72-9F188E95F8A4}"/>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LA NATURALEZA ES COMPLEJA</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19"/>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20CEFA05-1B68-274D-99F2-03FEA4AC3BAD}"/>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LA NATURALEZA ES COMPLEJA</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0"/>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C5A9E2F5-F1AC-654A-A7F6-6A853E4A9D87}"/>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LA NATURALEZA ES COMPLEJA</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38DCA8FB-98EC-0D43-94CC-603B5C5613F7}"/>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LA NATURALEZA ES COMPLEJA</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2"/>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069ECE5D-C7DD-1645-9184-219A1E9E755B}"/>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LA NATURALEZA ES COMPLEJA</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2190</Words>
  <Application>Microsoft Macintosh PowerPoint</Application>
  <PresentationFormat>On-screen Show (4:3)</PresentationFormat>
  <Paragraphs>223</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Times New Roman</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¡TENEMOS PROBLEMAS! </vt:lpstr>
      <vt:lpstr>PowerPoint Presentation</vt:lpstr>
      <vt:lpstr>PowerPoint Presentation</vt:lpstr>
      <vt:lpstr>PowerPoint Presentation</vt:lpstr>
      <vt:lpstr>¿QUÉ ES LA ECOINFORMÁTICA?</vt:lpstr>
      <vt:lpstr>Objetivos</vt:lpstr>
      <vt:lpstr>PowerPoint Presentation</vt:lpstr>
      <vt:lpstr>PowerPoint Presentation</vt:lpstr>
      <vt:lpstr>PowerPoint Presentation</vt:lpstr>
      <vt:lpstr>PowerPoint Presentation</vt:lpstr>
      <vt:lpstr>OBJETIVOS GENERALES</vt:lpstr>
      <vt:lpstr>OBJETIVOS ESPECÍFICOS</vt:lpstr>
      <vt:lpstr>PowerPoint Presentation</vt:lpstr>
      <vt:lpstr>PowerPoint Presentation</vt:lpstr>
      <vt:lpstr>Evaluación y calificación.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Francisco Javier Bonet García</cp:lastModifiedBy>
  <cp:revision>4</cp:revision>
  <dcterms:modified xsi:type="dcterms:W3CDTF">2022-11-09T13:49:09Z</dcterms:modified>
</cp:coreProperties>
</file>